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5" r:id="rId2"/>
    <p:sldId id="332" r:id="rId3"/>
    <p:sldId id="324" r:id="rId4"/>
    <p:sldId id="325" r:id="rId5"/>
    <p:sldId id="326" r:id="rId6"/>
    <p:sldId id="327" r:id="rId7"/>
    <p:sldId id="328" r:id="rId8"/>
    <p:sldId id="330" r:id="rId9"/>
    <p:sldId id="329" r:id="rId10"/>
    <p:sldId id="331" r:id="rId11"/>
  </p:sldIdLst>
  <p:sldSz cx="6858000" cy="51435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AE2C"/>
    <a:srgbClr val="0066FF"/>
    <a:srgbClr val="FF9900"/>
    <a:srgbClr val="00FF00"/>
    <a:srgbClr val="CC3300"/>
    <a:srgbClr val="009E00"/>
    <a:srgbClr val="906030"/>
    <a:srgbClr val="996633"/>
    <a:srgbClr val="33CC33"/>
    <a:srgbClr val="D5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2" autoAdjust="0"/>
    <p:restoredTop sz="94660"/>
  </p:normalViewPr>
  <p:slideViewPr>
    <p:cSldViewPr>
      <p:cViewPr varScale="1">
        <p:scale>
          <a:sx n="126" d="100"/>
          <a:sy n="126" d="100"/>
        </p:scale>
        <p:origin x="132" y="288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45A58F-2863-4090-815C-87B6B36390AB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50EFD8-5C06-4E86-9F9A-B88B656FAD99}">
      <dgm:prSet phldrT="[Текст]"/>
      <dgm:spPr/>
      <dgm:t>
        <a:bodyPr/>
        <a:lstStyle/>
        <a:p>
          <a:pPr algn="ctr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отходов</a:t>
          </a:r>
          <a:endParaRPr lang="ru-RU" dirty="0"/>
        </a:p>
      </dgm:t>
    </dgm:pt>
    <dgm:pt modelId="{644D982D-0993-432F-B8C5-30197D5F0E65}" type="parTrans" cxnId="{EB3E9216-CDFD-4871-A4B8-162718071F4F}">
      <dgm:prSet/>
      <dgm:spPr/>
      <dgm:t>
        <a:bodyPr/>
        <a:lstStyle/>
        <a:p>
          <a:pPr algn="ctr"/>
          <a:endParaRPr lang="ru-RU"/>
        </a:p>
      </dgm:t>
    </dgm:pt>
    <dgm:pt modelId="{9376BC6B-89A2-48CC-AA39-C19E5025BC76}" type="sibTrans" cxnId="{EB3E9216-CDFD-4871-A4B8-162718071F4F}">
      <dgm:prSet/>
      <dgm:spPr/>
      <dgm:t>
        <a:bodyPr/>
        <a:lstStyle/>
        <a:p>
          <a:pPr algn="ctr"/>
          <a:endParaRPr lang="ru-RU"/>
        </a:p>
      </dgm:t>
    </dgm:pt>
    <dgm:pt modelId="{127B46F0-CB8E-45D8-BB4B-0BAF151B81B2}">
      <dgm:prSet phldrT="[Текст]"/>
      <dgm:spPr/>
      <dgm:t>
        <a:bodyPr/>
        <a:lstStyle/>
        <a:p>
          <a:pPr algn="ctr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транспортирование отходов</a:t>
          </a:r>
          <a:endParaRPr lang="ru-RU" dirty="0"/>
        </a:p>
      </dgm:t>
    </dgm:pt>
    <dgm:pt modelId="{57E0F7C4-1123-4F6C-A2D7-57DC8757574F}" type="parTrans" cxnId="{E631B1EF-59AA-44A3-9146-BE6354BB4A81}">
      <dgm:prSet/>
      <dgm:spPr/>
      <dgm:t>
        <a:bodyPr/>
        <a:lstStyle/>
        <a:p>
          <a:pPr algn="ctr"/>
          <a:endParaRPr lang="ru-RU"/>
        </a:p>
      </dgm:t>
    </dgm:pt>
    <dgm:pt modelId="{540591AE-56B8-4105-92E9-48057BB2CE9C}" type="sibTrans" cxnId="{E631B1EF-59AA-44A3-9146-BE6354BB4A81}">
      <dgm:prSet/>
      <dgm:spPr/>
      <dgm:t>
        <a:bodyPr/>
        <a:lstStyle/>
        <a:p>
          <a:pPr algn="ctr"/>
          <a:endParaRPr lang="ru-RU"/>
        </a:p>
      </dgm:t>
    </dgm:pt>
    <dgm:pt modelId="{6A6F3347-2750-4722-9CA7-A32C82EE552A}">
      <dgm:prSet phldrT="[Текст]"/>
      <dgm:spPr/>
      <dgm:t>
        <a:bodyPr/>
        <a:lstStyle/>
        <a:p>
          <a:pPr algn="ctr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обработка отходов</a:t>
          </a:r>
          <a:endParaRPr lang="ru-RU" dirty="0"/>
        </a:p>
      </dgm:t>
    </dgm:pt>
    <dgm:pt modelId="{61CDBEFD-9155-4EE9-B5FE-3A0BF07B32BA}" type="parTrans" cxnId="{BC234872-5EDC-44C0-909E-8598423A81A1}">
      <dgm:prSet/>
      <dgm:spPr/>
      <dgm:t>
        <a:bodyPr/>
        <a:lstStyle/>
        <a:p>
          <a:pPr algn="ctr"/>
          <a:endParaRPr lang="ru-RU"/>
        </a:p>
      </dgm:t>
    </dgm:pt>
    <dgm:pt modelId="{1AAE891D-AEAA-4BE2-B53F-D2889F0CD801}" type="sibTrans" cxnId="{BC234872-5EDC-44C0-909E-8598423A81A1}">
      <dgm:prSet/>
      <dgm:spPr/>
      <dgm:t>
        <a:bodyPr/>
        <a:lstStyle/>
        <a:p>
          <a:pPr algn="ctr"/>
          <a:endParaRPr lang="ru-RU"/>
        </a:p>
      </dgm:t>
    </dgm:pt>
    <dgm:pt modelId="{52B2D97B-7E91-4ECF-9B8E-8CA66DEBF2B0}">
      <dgm:prSet phldrT="[Текст]"/>
      <dgm:spPr/>
      <dgm:t>
        <a:bodyPr/>
        <a:lstStyle/>
        <a:p>
          <a:pPr algn="ctr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утилизация отходов</a:t>
          </a:r>
          <a:endParaRPr lang="ru-RU" dirty="0"/>
        </a:p>
      </dgm:t>
    </dgm:pt>
    <dgm:pt modelId="{C8A948E6-1AD6-4D55-9EBC-E0FD19C760FC}" type="parTrans" cxnId="{5E547785-765E-4CF8-8D19-A00BD6AEC1F9}">
      <dgm:prSet/>
      <dgm:spPr/>
      <dgm:t>
        <a:bodyPr/>
        <a:lstStyle/>
        <a:p>
          <a:pPr algn="ctr"/>
          <a:endParaRPr lang="ru-RU"/>
        </a:p>
      </dgm:t>
    </dgm:pt>
    <dgm:pt modelId="{AAEC9CF2-3247-4982-8122-B5247536FBBC}" type="sibTrans" cxnId="{5E547785-765E-4CF8-8D19-A00BD6AEC1F9}">
      <dgm:prSet/>
      <dgm:spPr/>
      <dgm:t>
        <a:bodyPr/>
        <a:lstStyle/>
        <a:p>
          <a:pPr algn="ctr"/>
          <a:endParaRPr lang="ru-RU"/>
        </a:p>
      </dgm:t>
    </dgm:pt>
    <dgm:pt modelId="{61A5728E-2FE7-40C7-9830-7BAD2A6CBAFB}">
      <dgm:prSet phldrT="[Текст]"/>
      <dgm:spPr/>
      <dgm:t>
        <a:bodyPr/>
        <a:lstStyle/>
        <a:p>
          <a:pPr algn="ctr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обезвреживание отходов</a:t>
          </a:r>
          <a:endParaRPr lang="ru-RU" dirty="0"/>
        </a:p>
      </dgm:t>
    </dgm:pt>
    <dgm:pt modelId="{90D34E64-C99F-4EB9-BAA5-EAC0F45C1225}" type="parTrans" cxnId="{606314A6-4087-47E2-B1BA-62C2687B5315}">
      <dgm:prSet/>
      <dgm:spPr/>
      <dgm:t>
        <a:bodyPr/>
        <a:lstStyle/>
        <a:p>
          <a:pPr algn="ctr"/>
          <a:endParaRPr lang="ru-RU"/>
        </a:p>
      </dgm:t>
    </dgm:pt>
    <dgm:pt modelId="{7A7FE345-1A4C-46E5-AFF2-55A3D253F4F0}" type="sibTrans" cxnId="{606314A6-4087-47E2-B1BA-62C2687B5315}">
      <dgm:prSet/>
      <dgm:spPr/>
      <dgm:t>
        <a:bodyPr/>
        <a:lstStyle/>
        <a:p>
          <a:pPr algn="ctr"/>
          <a:endParaRPr lang="ru-RU"/>
        </a:p>
      </dgm:t>
    </dgm:pt>
    <dgm:pt modelId="{DA355E06-FA0D-47DB-A865-12CD6F071921}">
      <dgm:prSet phldrT="[Текст]"/>
      <dgm:spPr/>
      <dgm:t>
        <a:bodyPr/>
        <a:lstStyle/>
        <a:p>
          <a:pPr algn="ctr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размещение отходов</a:t>
          </a:r>
          <a:endParaRPr lang="ru-RU" dirty="0"/>
        </a:p>
      </dgm:t>
    </dgm:pt>
    <dgm:pt modelId="{F9892083-F133-413B-BB4C-5343671BC352}" type="parTrans" cxnId="{4BCE027A-43C4-4F97-9509-43DC024454A7}">
      <dgm:prSet/>
      <dgm:spPr/>
      <dgm:t>
        <a:bodyPr/>
        <a:lstStyle/>
        <a:p>
          <a:pPr algn="ctr"/>
          <a:endParaRPr lang="ru-RU"/>
        </a:p>
      </dgm:t>
    </dgm:pt>
    <dgm:pt modelId="{E55D2D67-58A1-497B-B32A-245C4CCC5818}" type="sibTrans" cxnId="{4BCE027A-43C4-4F97-9509-43DC024454A7}">
      <dgm:prSet/>
      <dgm:spPr/>
      <dgm:t>
        <a:bodyPr/>
        <a:lstStyle/>
        <a:p>
          <a:pPr algn="ctr"/>
          <a:endParaRPr lang="ru-RU"/>
        </a:p>
      </dgm:t>
    </dgm:pt>
    <dgm:pt modelId="{FE63F0D1-F8FE-43EB-9881-BF332746B20E}" type="pres">
      <dgm:prSet presAssocID="{CC45A58F-2863-4090-815C-87B6B36390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C0C650-7B46-468B-8FB8-ACCD3475EB5B}" type="pres">
      <dgm:prSet presAssocID="{2850EFD8-5C06-4E86-9F9A-B88B656FAD9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EF8FF-FB1E-4EAD-BEE2-55445577A805}" type="pres">
      <dgm:prSet presAssocID="{9376BC6B-89A2-48CC-AA39-C19E5025BC76}" presName="spacer" presStyleCnt="0"/>
      <dgm:spPr/>
    </dgm:pt>
    <dgm:pt modelId="{702F411D-2A70-4028-AAE9-81167BB6DD2D}" type="pres">
      <dgm:prSet presAssocID="{127B46F0-CB8E-45D8-BB4B-0BAF151B81B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B674A-0B2D-4A26-B054-CB7E549AF848}" type="pres">
      <dgm:prSet presAssocID="{540591AE-56B8-4105-92E9-48057BB2CE9C}" presName="spacer" presStyleCnt="0"/>
      <dgm:spPr/>
    </dgm:pt>
    <dgm:pt modelId="{0A21E9DC-7B36-47D0-87CE-CBD328AC6EB1}" type="pres">
      <dgm:prSet presAssocID="{6A6F3347-2750-4722-9CA7-A32C82EE552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8DE91-785F-406F-A4A7-29EC5EAD844F}" type="pres">
      <dgm:prSet presAssocID="{1AAE891D-AEAA-4BE2-B53F-D2889F0CD801}" presName="spacer" presStyleCnt="0"/>
      <dgm:spPr/>
    </dgm:pt>
    <dgm:pt modelId="{6C5EAAA9-A8A5-407B-84FE-18FDFE212254}" type="pres">
      <dgm:prSet presAssocID="{52B2D97B-7E91-4ECF-9B8E-8CA66DEBF2B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9177F-1C03-4A08-8CF8-15A7CCE939DF}" type="pres">
      <dgm:prSet presAssocID="{AAEC9CF2-3247-4982-8122-B5247536FBBC}" presName="spacer" presStyleCnt="0"/>
      <dgm:spPr/>
    </dgm:pt>
    <dgm:pt modelId="{C7D38726-678E-47F7-BA42-B5983E490217}" type="pres">
      <dgm:prSet presAssocID="{61A5728E-2FE7-40C7-9830-7BAD2A6CBAF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761022-44A7-4EA5-BE52-061D686D3715}" type="pres">
      <dgm:prSet presAssocID="{7A7FE345-1A4C-46E5-AFF2-55A3D253F4F0}" presName="spacer" presStyleCnt="0"/>
      <dgm:spPr/>
    </dgm:pt>
    <dgm:pt modelId="{F699F792-5A7D-4E5B-A9D2-F8ABB2787357}" type="pres">
      <dgm:prSet presAssocID="{DA355E06-FA0D-47DB-A865-12CD6F07192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31B1EF-59AA-44A3-9146-BE6354BB4A81}" srcId="{CC45A58F-2863-4090-815C-87B6B36390AB}" destId="{127B46F0-CB8E-45D8-BB4B-0BAF151B81B2}" srcOrd="1" destOrd="0" parTransId="{57E0F7C4-1123-4F6C-A2D7-57DC8757574F}" sibTransId="{540591AE-56B8-4105-92E9-48057BB2CE9C}"/>
    <dgm:cxn modelId="{664A6C8B-48B0-4F07-BA8B-37196B303870}" type="presOf" srcId="{61A5728E-2FE7-40C7-9830-7BAD2A6CBAFB}" destId="{C7D38726-678E-47F7-BA42-B5983E490217}" srcOrd="0" destOrd="0" presId="urn:microsoft.com/office/officeart/2005/8/layout/vList2"/>
    <dgm:cxn modelId="{606314A6-4087-47E2-B1BA-62C2687B5315}" srcId="{CC45A58F-2863-4090-815C-87B6B36390AB}" destId="{61A5728E-2FE7-40C7-9830-7BAD2A6CBAFB}" srcOrd="4" destOrd="0" parTransId="{90D34E64-C99F-4EB9-BAA5-EAC0F45C1225}" sibTransId="{7A7FE345-1A4C-46E5-AFF2-55A3D253F4F0}"/>
    <dgm:cxn modelId="{39F5D389-21B2-412A-9F70-F1439DF12358}" type="presOf" srcId="{52B2D97B-7E91-4ECF-9B8E-8CA66DEBF2B0}" destId="{6C5EAAA9-A8A5-407B-84FE-18FDFE212254}" srcOrd="0" destOrd="0" presId="urn:microsoft.com/office/officeart/2005/8/layout/vList2"/>
    <dgm:cxn modelId="{BC234872-5EDC-44C0-909E-8598423A81A1}" srcId="{CC45A58F-2863-4090-815C-87B6B36390AB}" destId="{6A6F3347-2750-4722-9CA7-A32C82EE552A}" srcOrd="2" destOrd="0" parTransId="{61CDBEFD-9155-4EE9-B5FE-3A0BF07B32BA}" sibTransId="{1AAE891D-AEAA-4BE2-B53F-D2889F0CD801}"/>
    <dgm:cxn modelId="{A1B43F4D-034C-4F8F-8380-AF5642C29558}" type="presOf" srcId="{CC45A58F-2863-4090-815C-87B6B36390AB}" destId="{FE63F0D1-F8FE-43EB-9881-BF332746B20E}" srcOrd="0" destOrd="0" presId="urn:microsoft.com/office/officeart/2005/8/layout/vList2"/>
    <dgm:cxn modelId="{31CF1846-476C-41A3-AF56-7C9C00129BE3}" type="presOf" srcId="{2850EFD8-5C06-4E86-9F9A-B88B656FAD99}" destId="{82C0C650-7B46-468B-8FB8-ACCD3475EB5B}" srcOrd="0" destOrd="0" presId="urn:microsoft.com/office/officeart/2005/8/layout/vList2"/>
    <dgm:cxn modelId="{EB3E9216-CDFD-4871-A4B8-162718071F4F}" srcId="{CC45A58F-2863-4090-815C-87B6B36390AB}" destId="{2850EFD8-5C06-4E86-9F9A-B88B656FAD99}" srcOrd="0" destOrd="0" parTransId="{644D982D-0993-432F-B8C5-30197D5F0E65}" sibTransId="{9376BC6B-89A2-48CC-AA39-C19E5025BC76}"/>
    <dgm:cxn modelId="{9828F19C-458D-48E2-9645-4EDAC5D56441}" type="presOf" srcId="{DA355E06-FA0D-47DB-A865-12CD6F071921}" destId="{F699F792-5A7D-4E5B-A9D2-F8ABB2787357}" srcOrd="0" destOrd="0" presId="urn:microsoft.com/office/officeart/2005/8/layout/vList2"/>
    <dgm:cxn modelId="{5E547785-765E-4CF8-8D19-A00BD6AEC1F9}" srcId="{CC45A58F-2863-4090-815C-87B6B36390AB}" destId="{52B2D97B-7E91-4ECF-9B8E-8CA66DEBF2B0}" srcOrd="3" destOrd="0" parTransId="{C8A948E6-1AD6-4D55-9EBC-E0FD19C760FC}" sibTransId="{AAEC9CF2-3247-4982-8122-B5247536FBBC}"/>
    <dgm:cxn modelId="{437C1E8B-2F38-47A4-945A-4FEE3AC2E5CC}" type="presOf" srcId="{6A6F3347-2750-4722-9CA7-A32C82EE552A}" destId="{0A21E9DC-7B36-47D0-87CE-CBD328AC6EB1}" srcOrd="0" destOrd="0" presId="urn:microsoft.com/office/officeart/2005/8/layout/vList2"/>
    <dgm:cxn modelId="{4BCE027A-43C4-4F97-9509-43DC024454A7}" srcId="{CC45A58F-2863-4090-815C-87B6B36390AB}" destId="{DA355E06-FA0D-47DB-A865-12CD6F071921}" srcOrd="5" destOrd="0" parTransId="{F9892083-F133-413B-BB4C-5343671BC352}" sibTransId="{E55D2D67-58A1-497B-B32A-245C4CCC5818}"/>
    <dgm:cxn modelId="{E43EF5D7-6C7F-486B-80A1-F2250A4E8309}" type="presOf" srcId="{127B46F0-CB8E-45D8-BB4B-0BAF151B81B2}" destId="{702F411D-2A70-4028-AAE9-81167BB6DD2D}" srcOrd="0" destOrd="0" presId="urn:microsoft.com/office/officeart/2005/8/layout/vList2"/>
    <dgm:cxn modelId="{42486D74-3D6F-4B2E-9D90-C785C4C70B27}" type="presParOf" srcId="{FE63F0D1-F8FE-43EB-9881-BF332746B20E}" destId="{82C0C650-7B46-468B-8FB8-ACCD3475EB5B}" srcOrd="0" destOrd="0" presId="urn:microsoft.com/office/officeart/2005/8/layout/vList2"/>
    <dgm:cxn modelId="{4656F33B-2CC5-4F6C-80EC-80ED215DF5C9}" type="presParOf" srcId="{FE63F0D1-F8FE-43EB-9881-BF332746B20E}" destId="{910EF8FF-FB1E-4EAD-BEE2-55445577A805}" srcOrd="1" destOrd="0" presId="urn:microsoft.com/office/officeart/2005/8/layout/vList2"/>
    <dgm:cxn modelId="{290277DB-EB8F-4556-9F17-AB5A8DDBBF74}" type="presParOf" srcId="{FE63F0D1-F8FE-43EB-9881-BF332746B20E}" destId="{702F411D-2A70-4028-AAE9-81167BB6DD2D}" srcOrd="2" destOrd="0" presId="urn:microsoft.com/office/officeart/2005/8/layout/vList2"/>
    <dgm:cxn modelId="{99BFFF69-07CF-4FE1-84D1-15768C545C31}" type="presParOf" srcId="{FE63F0D1-F8FE-43EB-9881-BF332746B20E}" destId="{5D9B674A-0B2D-4A26-B054-CB7E549AF848}" srcOrd="3" destOrd="0" presId="urn:microsoft.com/office/officeart/2005/8/layout/vList2"/>
    <dgm:cxn modelId="{AAC30230-11E6-4B47-8003-7D221313CD7B}" type="presParOf" srcId="{FE63F0D1-F8FE-43EB-9881-BF332746B20E}" destId="{0A21E9DC-7B36-47D0-87CE-CBD328AC6EB1}" srcOrd="4" destOrd="0" presId="urn:microsoft.com/office/officeart/2005/8/layout/vList2"/>
    <dgm:cxn modelId="{85A6F3BE-40D2-472F-81B6-439A12D26675}" type="presParOf" srcId="{FE63F0D1-F8FE-43EB-9881-BF332746B20E}" destId="{DD28DE91-785F-406F-A4A7-29EC5EAD844F}" srcOrd="5" destOrd="0" presId="urn:microsoft.com/office/officeart/2005/8/layout/vList2"/>
    <dgm:cxn modelId="{01FABB17-610D-4E38-822C-9218928CDE4B}" type="presParOf" srcId="{FE63F0D1-F8FE-43EB-9881-BF332746B20E}" destId="{6C5EAAA9-A8A5-407B-84FE-18FDFE212254}" srcOrd="6" destOrd="0" presId="urn:microsoft.com/office/officeart/2005/8/layout/vList2"/>
    <dgm:cxn modelId="{748A6575-CCFD-48E3-9C3B-9B2CCCBAA36E}" type="presParOf" srcId="{FE63F0D1-F8FE-43EB-9881-BF332746B20E}" destId="{CF09177F-1C03-4A08-8CF8-15A7CCE939DF}" srcOrd="7" destOrd="0" presId="urn:microsoft.com/office/officeart/2005/8/layout/vList2"/>
    <dgm:cxn modelId="{B6C66944-E01D-4F4D-8EA7-CFEE2DBDBA32}" type="presParOf" srcId="{FE63F0D1-F8FE-43EB-9881-BF332746B20E}" destId="{C7D38726-678E-47F7-BA42-B5983E490217}" srcOrd="8" destOrd="0" presId="urn:microsoft.com/office/officeart/2005/8/layout/vList2"/>
    <dgm:cxn modelId="{5C5FA594-78F7-4EA6-ABB3-DA90BF0FA553}" type="presParOf" srcId="{FE63F0D1-F8FE-43EB-9881-BF332746B20E}" destId="{FB761022-44A7-4EA5-BE52-061D686D3715}" srcOrd="9" destOrd="0" presId="urn:microsoft.com/office/officeart/2005/8/layout/vList2"/>
    <dgm:cxn modelId="{FA754B24-448A-48C8-8ADC-57D88BB02C02}" type="presParOf" srcId="{FE63F0D1-F8FE-43EB-9881-BF332746B20E}" destId="{F699F792-5A7D-4E5B-A9D2-F8ABB278735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E14FE-9CF5-4E0F-A008-58B1F01B3A7D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1E780-CF36-43B3-AF60-E83A34BC7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782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1597821"/>
            <a:ext cx="58293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54782"/>
            <a:ext cx="154305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54782"/>
            <a:ext cx="451485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2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2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204790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4025505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81F8-9AC8-44B6-B20D-35710A06296C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1743-BAAB-4A6B-BE91-D0EB08562D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gif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Внесение изменений в законодательство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616052" y="1059582"/>
            <a:ext cx="3032450" cy="39703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	</a:t>
            </a:r>
            <a:r>
              <a:rPr lang="ru-RU" altLang="ru-RU" b="1" dirty="0"/>
              <a:t>О внесении изменений в Федеральный закон "Об охране окружающей среды" и отдельные законодательные акты Российской Федерации (с изменениями на 29 декабря 2014 года).  </a:t>
            </a:r>
            <a:endParaRPr lang="ru-RU" altLang="ru-RU" dirty="0"/>
          </a:p>
          <a:p>
            <a:pPr algn="just"/>
            <a:r>
              <a:rPr lang="ru-RU" altLang="ru-RU" dirty="0"/>
              <a:t>   </a:t>
            </a:r>
          </a:p>
          <a:p>
            <a:pPr algn="just"/>
            <a:endParaRPr lang="ru-RU" altLang="ru-RU" dirty="0"/>
          </a:p>
          <a:p>
            <a:r>
              <a:rPr lang="ru-RU" altLang="ru-RU" dirty="0"/>
              <a:t>  </a:t>
            </a:r>
            <a:r>
              <a:rPr lang="ru-RU" altLang="ru-RU" dirty="0" smtClean="0"/>
              <a:t>Федеральный </a:t>
            </a:r>
            <a:r>
              <a:rPr lang="ru-RU" altLang="ru-RU" dirty="0"/>
              <a:t>закон </a:t>
            </a:r>
          </a:p>
          <a:p>
            <a:r>
              <a:rPr lang="ru-RU" altLang="ru-RU" dirty="0"/>
              <a:t>  </a:t>
            </a:r>
            <a:r>
              <a:rPr lang="ru-RU" altLang="ru-RU" dirty="0" smtClean="0"/>
              <a:t>от </a:t>
            </a:r>
            <a:r>
              <a:rPr lang="ru-RU" altLang="ru-RU" dirty="0"/>
              <a:t>21.07.2014 N 219-ФЗ 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9228" y="1059582"/>
            <a:ext cx="3384376" cy="39703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О внесении изменений в Федеральный закон "Об отходах производства и потребления", отдельные законодательные акты Российской Федерации и признании утратившими силу отдельных законодательных актов (положений законодательных актов) Российской Федерации</a:t>
            </a:r>
          </a:p>
          <a:p>
            <a:r>
              <a:rPr lang="ru-RU" altLang="ru-RU" dirty="0"/>
              <a:t>Федеральный закон </a:t>
            </a:r>
          </a:p>
          <a:p>
            <a:r>
              <a:rPr lang="ru-RU" altLang="ru-RU" dirty="0"/>
              <a:t>от 29.12.2014 N 458-ФЗ </a:t>
            </a:r>
          </a:p>
        </p:txBody>
      </p:sp>
    </p:spTree>
    <p:extLst>
      <p:ext uri="{BB962C8B-B14F-4D97-AF65-F5344CB8AC3E}">
        <p14:creationId xmlns:p14="http://schemas.microsoft.com/office/powerpoint/2010/main" val="162687983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Экологический  сбор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0648" y="771550"/>
            <a:ext cx="6480720" cy="21605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1400" b="1" dirty="0" smtClean="0"/>
              <a:t>-     Производители</a:t>
            </a:r>
            <a:r>
              <a:rPr lang="ru-RU" altLang="ru-RU" sz="1400" b="1" dirty="0"/>
              <a:t>, импортёры товаров обязаны обеспечивать утилизацию отходов от использования этих товаров после утраты ими потребительских свойств самостоятельно либо посредством уплаты экологического сбора. Перечень таких товаров, включая упаковку, а также соответствующие нормативы утилизации устанавливаются Правительством Российской Федерации.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1400" b="1" dirty="0" smtClean="0"/>
              <a:t>            Вводимый </a:t>
            </a:r>
            <a:r>
              <a:rPr lang="ru-RU" altLang="ru-RU" sz="1400" b="1" dirty="0"/>
              <a:t>Федеральным законом с 2015 года экологический сбор относится к неналоговым доходам федерального бюджета и уплачивается производителями, импортёрами подлежащих утилизации товаров. Ставки экологического сбора по каждой группе товаров, подлежащих утилизации после утраты ими потребительских свойств, и порядок его взимания устанавливаются Правительством Российской Федерации.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7896" y="3147814"/>
            <a:ext cx="6336704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/>
              <a:t>Э</a:t>
            </a:r>
            <a:r>
              <a:rPr lang="x-none" sz="1600" b="1" smtClean="0"/>
              <a:t>кологический </a:t>
            </a:r>
            <a:r>
              <a:rPr lang="x-none" sz="1600" b="1"/>
              <a:t>сбор уплачивается </a:t>
            </a:r>
            <a:r>
              <a:rPr lang="x-none" sz="1600"/>
              <a:t>за 9 месяцев до 15 октября 2015 года</a:t>
            </a:r>
            <a:r>
              <a:rPr lang="x-none" sz="1600" b="1"/>
              <a:t>; </a:t>
            </a:r>
            <a:r>
              <a:rPr lang="x-none" sz="1600"/>
              <a:t>за октябрь, ноябрь, декабрь 2015 года - до 1 февраля 2016 года. </a:t>
            </a:r>
            <a:endParaRPr lang="ru-RU" sz="1600" dirty="0" smtClean="0"/>
          </a:p>
          <a:p>
            <a:r>
              <a:rPr lang="x-none" sz="1600" smtClean="0"/>
              <a:t>Начиная </a:t>
            </a:r>
            <a:r>
              <a:rPr lang="x-none" sz="1600"/>
              <a:t>с 2017 года сбор должен уплачиваться ежегодно - до 15 апреля года, следующего за отчетным периодом</a:t>
            </a:r>
            <a:r>
              <a:rPr lang="x-none" sz="1600" b="1"/>
              <a:t>. 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7896" y="4299942"/>
            <a:ext cx="6321464" cy="55399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x-none" sz="1500"/>
              <a:t>Постановлени</a:t>
            </a:r>
            <a:r>
              <a:rPr lang="ru-RU" sz="1500" dirty="0"/>
              <a:t>ем</a:t>
            </a:r>
            <a:r>
              <a:rPr lang="x-none" sz="1500"/>
              <a:t> Правительства РФ от 8 октября 2015 г. N 1073</a:t>
            </a:r>
            <a:br>
              <a:rPr lang="x-none" sz="1500"/>
            </a:br>
            <a:r>
              <a:rPr lang="ru-RU" sz="1500" dirty="0"/>
              <a:t>утвержден порядок взимания </a:t>
            </a:r>
            <a:r>
              <a:rPr lang="x-none" sz="1500"/>
              <a:t> экологического сбора</a:t>
            </a:r>
            <a:r>
              <a:rPr lang="ru-RU" sz="1500" dirty="0"/>
              <a:t>.</a:t>
            </a:r>
            <a:endParaRPr lang="ru-RU" sz="1500" b="1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13701762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Паспортизация опасных отходов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" name="Прямоугольник 8"/>
          <p:cNvSpPr/>
          <p:nvPr/>
        </p:nvSpPr>
        <p:spPr>
          <a:xfrm>
            <a:off x="261840" y="1563638"/>
            <a:ext cx="6361132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dirty="0"/>
              <a:t>Приказ Федеральной службы по надзору в сфере природопользования от 18 июля 2014 г. N 445</a:t>
            </a:r>
            <a:br>
              <a:rPr lang="ru-RU" sz="1300" b="1" dirty="0"/>
            </a:br>
            <a:r>
              <a:rPr lang="ru-RU" sz="1300" b="1" dirty="0"/>
              <a:t>"Об утверждении федерального классификационного каталога отходов"</a:t>
            </a:r>
          </a:p>
          <a:p>
            <a:pPr algn="ctr"/>
            <a:endParaRPr lang="ru-RU" sz="13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38050" y="2643758"/>
            <a:ext cx="6408712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dirty="0"/>
              <a:t>Приказ Федеральной службы по надзору в сфере природопользования от 28 апреля 2015 г. N 360</a:t>
            </a:r>
            <a:br>
              <a:rPr lang="ru-RU" sz="1300" b="1" dirty="0"/>
            </a:br>
            <a:r>
              <a:rPr lang="ru-RU" sz="1300" b="1" dirty="0"/>
              <a:t>"О внесении изменений в Федеральный классификационный каталог отходов, утвержденный приказом Росприроднадзора от 18.07.2014 N 445"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1840" y="3723878"/>
            <a:ext cx="6361132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dirty="0"/>
              <a:t>Приказ Федеральной службы по надзору в сфере природопользования</a:t>
            </a:r>
            <a:br>
              <a:rPr lang="ru-RU" sz="1300" b="1" dirty="0"/>
            </a:br>
            <a:r>
              <a:rPr lang="ru-RU" sz="1300" b="1" dirty="0"/>
              <a:t>от 20 июля 2015 г. N 585</a:t>
            </a:r>
            <a:br>
              <a:rPr lang="ru-RU" sz="1300" b="1" dirty="0"/>
            </a:br>
            <a:r>
              <a:rPr lang="ru-RU" sz="1300" b="1" dirty="0"/>
              <a:t>"О внесении изменений в Федеральный классификационный каталог отходов, утвержденный приказом Росприроднадзора от 18.07.2014 N 445"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97848" y="814388"/>
            <a:ext cx="6010648" cy="4924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dirty="0"/>
              <a:t>Постановление Правительства РФ от 16 августа 2013 г. N 712</a:t>
            </a:r>
            <a:br>
              <a:rPr lang="ru-RU" sz="1300" b="1" dirty="0"/>
            </a:br>
            <a:r>
              <a:rPr lang="ru-RU" sz="1300" b="1" dirty="0"/>
              <a:t>"О порядке проведения паспортизации отходов I - IV классов опасности"</a:t>
            </a:r>
          </a:p>
        </p:txBody>
      </p:sp>
    </p:spTree>
    <p:extLst>
      <p:ext uri="{BB962C8B-B14F-4D97-AF65-F5344CB8AC3E}">
        <p14:creationId xmlns:p14="http://schemas.microsoft.com/office/powerpoint/2010/main" val="36498232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Лицензирование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1063" y="564766"/>
            <a:ext cx="5955372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/>
              <a:t>С 01 июля 2015г. лицензированию подлежит деятельность по сбору, транспортированию, обработке, утилизации, обезвреживанию, размещению отходов </a:t>
            </a:r>
            <a:r>
              <a:rPr lang="en-US" sz="1400" b="1" dirty="0"/>
              <a:t>I</a:t>
            </a:r>
            <a:r>
              <a:rPr lang="ru-RU" sz="1400" b="1" dirty="0"/>
              <a:t> - </a:t>
            </a:r>
            <a:r>
              <a:rPr lang="en-US" sz="1400" b="1" dirty="0"/>
              <a:t>IV</a:t>
            </a:r>
            <a:r>
              <a:rPr lang="ru-RU" sz="1400" b="1" dirty="0"/>
              <a:t> классов опасности.</a:t>
            </a:r>
            <a:endParaRPr lang="ru-RU" sz="14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Прямоугольник 9"/>
          <p:cNvSpPr/>
          <p:nvPr/>
        </p:nvSpPr>
        <p:spPr>
          <a:xfrm>
            <a:off x="559336" y="4515966"/>
            <a:ext cx="5955372" cy="49244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dirty="0"/>
              <a:t>Постановлением Правительства РФ от </a:t>
            </a:r>
            <a:r>
              <a:rPr lang="ru-RU" sz="1300" b="1" dirty="0"/>
              <a:t>3 октября 2015 г.</a:t>
            </a:r>
            <a:r>
              <a:rPr lang="ru-RU" sz="1300" dirty="0"/>
              <a:t> N 1062 утверждено Положение о лицензировании этого вида деятельности.</a:t>
            </a:r>
          </a:p>
        </p:txBody>
      </p:sp>
      <p:graphicFrame>
        <p:nvGraphicFramePr>
          <p:cNvPr id="29" name="Схема 28"/>
          <p:cNvGraphicFramePr/>
          <p:nvPr>
            <p:extLst>
              <p:ext uri="{D42A27DB-BD31-4B8C-83A1-F6EECF244321}">
                <p14:modId xmlns:p14="http://schemas.microsoft.com/office/powerpoint/2010/main" val="3798190870"/>
              </p:ext>
            </p:extLst>
          </p:nvPr>
        </p:nvGraphicFramePr>
        <p:xfrm>
          <a:off x="1251022" y="1454628"/>
          <a:ext cx="4572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3543257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</a:rPr>
              <a:t>Государственный </a:t>
            </a: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</a:rPr>
              <a:t>учет объектов, оказывающих негативное воздействие на окружающую среду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Прямоугольник 4"/>
          <p:cNvSpPr/>
          <p:nvPr/>
        </p:nvSpPr>
        <p:spPr>
          <a:xfrm>
            <a:off x="226664" y="1275606"/>
            <a:ext cx="6298680" cy="2893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ru-RU" altLang="ru-RU" sz="1300" b="1" dirty="0" smtClean="0">
                <a:solidFill>
                  <a:srgbClr val="0033CC"/>
                </a:solidFill>
              </a:rPr>
              <a:t>До </a:t>
            </a:r>
            <a:r>
              <a:rPr lang="ru-RU" altLang="ru-RU" sz="1300" b="1" dirty="0">
                <a:solidFill>
                  <a:srgbClr val="0033CC"/>
                </a:solidFill>
              </a:rPr>
              <a:t>01.01.2017 юридические лица и индивидуальные предприниматели, осуществляющие хозяйственную и (или) иную деятельность, обязаны поставить на государственный учет принадлежащие объекты, оказывающие негативное воздействие на окружающую среду, в порядке, установленном статьей </a:t>
            </a:r>
            <a:r>
              <a:rPr lang="ru-RU" altLang="ru-RU" sz="1300" b="1" dirty="0" smtClean="0">
                <a:solidFill>
                  <a:srgbClr val="0033CC"/>
                </a:solidFill>
              </a:rPr>
              <a:t>69.2 </a:t>
            </a:r>
            <a:r>
              <a:rPr lang="ru-RU" altLang="ru-RU" sz="1300" b="1" dirty="0">
                <a:solidFill>
                  <a:srgbClr val="0033CC"/>
                </a:solidFill>
              </a:rPr>
              <a:t>ФЗ «Об охране окружающей среды».</a:t>
            </a:r>
          </a:p>
          <a:p>
            <a:pPr algn="just">
              <a:buFontTx/>
              <a:buNone/>
            </a:pPr>
            <a:endParaRPr lang="ru-RU" altLang="ru-RU" sz="1300" b="1" dirty="0">
              <a:solidFill>
                <a:srgbClr val="0033CC"/>
              </a:solidFill>
            </a:endParaRPr>
          </a:p>
          <a:p>
            <a:pPr algn="just">
              <a:buFontTx/>
              <a:buNone/>
            </a:pPr>
            <a:r>
              <a:rPr lang="ru-RU" altLang="ru-RU" sz="1300" dirty="0" smtClean="0"/>
              <a:t>Постановка </a:t>
            </a:r>
            <a:r>
              <a:rPr lang="ru-RU" altLang="ru-RU" sz="1300" dirty="0"/>
              <a:t>на государственный учет объектов, оказывающих негативное воздействие на окружающую среду, осуществляется на основании заявки.</a:t>
            </a:r>
          </a:p>
          <a:p>
            <a:pPr algn="just">
              <a:buFontTx/>
              <a:buNone/>
            </a:pPr>
            <a:endParaRPr lang="ru-RU" altLang="ru-RU" sz="1300" dirty="0"/>
          </a:p>
          <a:p>
            <a:pPr algn="just">
              <a:buFontTx/>
              <a:buNone/>
            </a:pPr>
            <a:r>
              <a:rPr lang="ru-RU" altLang="ru-RU" sz="1300" b="1" dirty="0" smtClean="0">
                <a:solidFill>
                  <a:srgbClr val="0033CC"/>
                </a:solidFill>
              </a:rPr>
              <a:t>Форма </a:t>
            </a:r>
            <a:r>
              <a:rPr lang="ru-RU" altLang="ru-RU" sz="1300" b="1" dirty="0">
                <a:solidFill>
                  <a:srgbClr val="0033CC"/>
                </a:solidFill>
              </a:rPr>
              <a:t>заявки утверждается уполномоченным Правительством Российской Федерации федеральным органом исполнительной власти.</a:t>
            </a:r>
          </a:p>
          <a:p>
            <a:pPr algn="just">
              <a:buFontTx/>
              <a:buNone/>
            </a:pPr>
            <a:endParaRPr lang="ru-RU" altLang="ru-RU" sz="1300" b="1" dirty="0">
              <a:solidFill>
                <a:srgbClr val="0033CC"/>
              </a:solidFill>
            </a:endParaRPr>
          </a:p>
          <a:p>
            <a:pPr algn="just">
              <a:buFontTx/>
              <a:buNone/>
            </a:pPr>
            <a:r>
              <a:rPr lang="ru-RU" altLang="ru-RU" sz="1300" dirty="0" smtClean="0"/>
              <a:t>Сведения </a:t>
            </a:r>
            <a:r>
              <a:rPr lang="ru-RU" altLang="ru-RU" sz="1300" dirty="0"/>
              <a:t>об объектах, оказывающих негативное воздействие на окружающую среду, </a:t>
            </a:r>
            <a:r>
              <a:rPr lang="ru-RU" altLang="ru-RU" sz="1300" b="1" dirty="0">
                <a:solidFill>
                  <a:srgbClr val="0033CC"/>
                </a:solidFill>
              </a:rPr>
              <a:t>подлежат актуализации. 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402208363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Административная ответственность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не постановку на учет объектов НВОС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8565" y="898164"/>
            <a:ext cx="6602803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altLang="ru-RU" sz="1500" b="1" dirty="0"/>
              <a:t>Статья 8.5 КоАП РФ «Сокрытие или искажение экологической информации» дополнена:</a:t>
            </a:r>
            <a:endParaRPr lang="ru-RU" altLang="ru-RU" sz="1500" dirty="0"/>
          </a:p>
          <a:p>
            <a:pPr algn="just">
              <a:lnSpc>
                <a:spcPct val="80000"/>
              </a:lnSpc>
            </a:pPr>
            <a:r>
              <a:rPr lang="ru-RU" altLang="ru-RU" sz="1500" dirty="0"/>
              <a:t>	Сокрытие, умышленное искажение или несвоевременное сообщение полной и достоверной </a:t>
            </a:r>
            <a:r>
              <a:rPr lang="ru-RU" altLang="ru-RU" sz="1500" b="1" dirty="0">
                <a:solidFill>
                  <a:srgbClr val="000099"/>
                </a:solidFill>
              </a:rPr>
              <a:t>информации, содержащейся в заявлении о постановке на государственный учет объектов, оказывающих негативное воздействие на окружающую среду,</a:t>
            </a:r>
            <a:r>
              <a:rPr lang="ru-RU" altLang="ru-RU" sz="1500" b="1" dirty="0"/>
              <a:t> </a:t>
            </a:r>
            <a:r>
              <a:rPr lang="ru-RU" altLang="ru-RU" sz="1500" dirty="0"/>
              <a:t>лицами, обязанными сообщать такую информацию, - влечет наложение административного штрафа на должностных лиц - от трех тысяч до шести тысяч рублей; на юридических лиц - </a:t>
            </a:r>
            <a:r>
              <a:rPr lang="ru-RU" altLang="ru-RU" sz="1500" b="1" dirty="0"/>
              <a:t>от двадцати тысяч до восьмидесяти тысяч рублей.</a:t>
            </a:r>
          </a:p>
          <a:p>
            <a:pPr>
              <a:lnSpc>
                <a:spcPct val="80000"/>
              </a:lnSpc>
            </a:pPr>
            <a:endParaRPr lang="ru-RU" altLang="ru-RU" sz="1500" b="1" dirty="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1500" b="1" dirty="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500" b="1" dirty="0"/>
              <a:t>В главу 8 КоАП РФ введена новая статья 8.46:</a:t>
            </a:r>
          </a:p>
          <a:p>
            <a:pPr algn="just">
              <a:lnSpc>
                <a:spcPct val="80000"/>
              </a:lnSpc>
            </a:pPr>
            <a:r>
              <a:rPr lang="ru-RU" altLang="ru-RU" sz="1500" b="1" dirty="0"/>
              <a:t>	Статья </a:t>
            </a:r>
            <a:r>
              <a:rPr lang="ru-RU" altLang="ru-RU" sz="1500" b="1" dirty="0" smtClean="0"/>
              <a:t>8.46. Невыполнение </a:t>
            </a:r>
            <a:r>
              <a:rPr lang="ru-RU" altLang="ru-RU" sz="1500" b="1" dirty="0"/>
              <a:t>или несвоевременное выполнение обязанности по подаче заявки на постановку на государственный учет объектов, оказывающих негативное воздействие на окружающую среду, представлению сведений для актуализации учетных сведений -</a:t>
            </a:r>
          </a:p>
          <a:p>
            <a:pPr>
              <a:lnSpc>
                <a:spcPct val="80000"/>
              </a:lnSpc>
            </a:pPr>
            <a:r>
              <a:rPr lang="ru-RU" altLang="ru-RU" sz="1500" b="1" dirty="0"/>
              <a:t>	влечет наложение административного штрафа </a:t>
            </a:r>
            <a:endParaRPr lang="ru-RU" altLang="ru-RU" sz="1500" b="1" dirty="0" smtClean="0"/>
          </a:p>
          <a:p>
            <a:pPr>
              <a:lnSpc>
                <a:spcPct val="80000"/>
              </a:lnSpc>
            </a:pPr>
            <a:r>
              <a:rPr lang="ru-RU" altLang="ru-RU" sz="1500" b="1" dirty="0" smtClean="0">
                <a:solidFill>
                  <a:srgbClr val="0033CC"/>
                </a:solidFill>
              </a:rPr>
              <a:t>на </a:t>
            </a:r>
            <a:r>
              <a:rPr lang="ru-RU" altLang="ru-RU" sz="1500" b="1" dirty="0">
                <a:solidFill>
                  <a:srgbClr val="0033CC"/>
                </a:solidFill>
              </a:rPr>
              <a:t>должностных лиц</a:t>
            </a:r>
            <a:r>
              <a:rPr lang="ru-RU" altLang="ru-RU" sz="1500" b="1" dirty="0"/>
              <a:t> в размере от пяти тысяч </a:t>
            </a:r>
            <a:r>
              <a:rPr lang="ru-RU" altLang="ru-RU" sz="1500" b="1" dirty="0">
                <a:solidFill>
                  <a:srgbClr val="0033CC"/>
                </a:solidFill>
              </a:rPr>
              <a:t>до двадцати тысяч рублей</a:t>
            </a:r>
            <a:r>
              <a:rPr lang="ru-RU" altLang="ru-RU" sz="1500" b="1" dirty="0"/>
              <a:t>; </a:t>
            </a:r>
            <a:r>
              <a:rPr lang="ru-RU" altLang="ru-RU" sz="1500" b="1" dirty="0">
                <a:solidFill>
                  <a:srgbClr val="0033CC"/>
                </a:solidFill>
              </a:rPr>
              <a:t>на юридических лиц -</a:t>
            </a:r>
            <a:r>
              <a:rPr lang="ru-RU" altLang="ru-RU" sz="1500" b="1" dirty="0"/>
              <a:t> от тридцати тысяч </a:t>
            </a:r>
            <a:r>
              <a:rPr lang="ru-RU" altLang="ru-RU" sz="1500" b="1" dirty="0">
                <a:solidFill>
                  <a:srgbClr val="0033CC"/>
                </a:solidFill>
              </a:rPr>
              <a:t>до ста тысяч рублей.</a:t>
            </a:r>
          </a:p>
          <a:p>
            <a:pPr>
              <a:lnSpc>
                <a:spcPct val="80000"/>
              </a:lnSpc>
            </a:pPr>
            <a:endParaRPr lang="ru-RU" altLang="ru-RU" sz="1500" b="1" dirty="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500" b="1" dirty="0">
                <a:solidFill>
                  <a:srgbClr val="0033CC"/>
                </a:solidFill>
              </a:rPr>
              <a:t>Эти изменения вступают в силу с 1 января 2017 года.</a:t>
            </a:r>
            <a:r>
              <a:rPr lang="ru-RU" altLang="ru-RU" sz="1500" b="1" dirty="0"/>
              <a:t>	</a:t>
            </a:r>
            <a:endParaRPr lang="ru-RU" sz="15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402208363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Категории объектов НВОС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1602" y="942119"/>
            <a:ext cx="6634027" cy="3440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1600" b="1" dirty="0" smtClean="0"/>
              <a:t>     Объекты</a:t>
            </a:r>
            <a:r>
              <a:rPr lang="ru-RU" altLang="ru-RU" sz="1600" b="1" dirty="0"/>
              <a:t>, оказывающие негативное воздействие на окружающую среду, в зависимости от уровня такого воздействия подразделяются на четыре категории:</a:t>
            </a:r>
          </a:p>
          <a:p>
            <a:pPr algn="just">
              <a:lnSpc>
                <a:spcPct val="80000"/>
              </a:lnSpc>
            </a:pPr>
            <a:r>
              <a:rPr lang="ru-RU" altLang="ru-RU" sz="1600" b="1" dirty="0">
                <a:solidFill>
                  <a:srgbClr val="0033CC"/>
                </a:solidFill>
              </a:rPr>
              <a:t>объекты </a:t>
            </a:r>
            <a:r>
              <a:rPr lang="en-US" altLang="ru-RU" sz="1600" b="1" dirty="0">
                <a:solidFill>
                  <a:srgbClr val="0033CC"/>
                </a:solidFill>
              </a:rPr>
              <a:t>I</a:t>
            </a:r>
            <a:r>
              <a:rPr lang="ru-RU" altLang="ru-RU" sz="1600" b="1" dirty="0">
                <a:solidFill>
                  <a:srgbClr val="0033CC"/>
                </a:solidFill>
              </a:rPr>
              <a:t> категории</a:t>
            </a:r>
            <a:r>
              <a:rPr lang="ru-RU" altLang="ru-RU" sz="1600" b="1" dirty="0"/>
              <a:t>, оказывающие значительное негативное воздействие на окружающую среду и относящиеся к областям применения наилучших доступных технологий</a:t>
            </a:r>
            <a:r>
              <a:rPr lang="ru-RU" altLang="ru-RU" sz="1600" b="1" dirty="0">
                <a:solidFill>
                  <a:srgbClr val="0033CC"/>
                </a:solidFill>
              </a:rPr>
              <a:t>;</a:t>
            </a:r>
          </a:p>
          <a:p>
            <a:pPr algn="just">
              <a:lnSpc>
                <a:spcPct val="80000"/>
              </a:lnSpc>
            </a:pPr>
            <a:r>
              <a:rPr lang="ru-RU" altLang="ru-RU" sz="1600" b="1" dirty="0">
                <a:solidFill>
                  <a:srgbClr val="0033CC"/>
                </a:solidFill>
              </a:rPr>
              <a:t>объекты </a:t>
            </a:r>
            <a:r>
              <a:rPr lang="en-US" altLang="ru-RU" sz="1600" b="1" dirty="0">
                <a:solidFill>
                  <a:srgbClr val="0033CC"/>
                </a:solidFill>
              </a:rPr>
              <a:t>II</a:t>
            </a:r>
            <a:r>
              <a:rPr lang="ru-RU" altLang="ru-RU" sz="1600" b="1" dirty="0">
                <a:solidFill>
                  <a:srgbClr val="0033CC"/>
                </a:solidFill>
              </a:rPr>
              <a:t> категории</a:t>
            </a:r>
            <a:r>
              <a:rPr lang="ru-RU" altLang="ru-RU" sz="1600" b="1" dirty="0"/>
              <a:t>, оказывающие умеренное негативное воздействие на окружающую среду</a:t>
            </a:r>
            <a:r>
              <a:rPr lang="ru-RU" altLang="ru-RU" sz="1600" b="1" dirty="0">
                <a:solidFill>
                  <a:srgbClr val="0033CC"/>
                </a:solidFill>
              </a:rPr>
              <a:t>;</a:t>
            </a:r>
          </a:p>
          <a:p>
            <a:pPr algn="just">
              <a:lnSpc>
                <a:spcPct val="80000"/>
              </a:lnSpc>
            </a:pPr>
            <a:r>
              <a:rPr lang="ru-RU" altLang="ru-RU" sz="1600" b="1" dirty="0">
                <a:solidFill>
                  <a:srgbClr val="0033CC"/>
                </a:solidFill>
              </a:rPr>
              <a:t>объекты </a:t>
            </a:r>
            <a:r>
              <a:rPr lang="en-US" altLang="ru-RU" sz="1600" b="1" dirty="0">
                <a:solidFill>
                  <a:srgbClr val="0033CC"/>
                </a:solidFill>
              </a:rPr>
              <a:t>III</a:t>
            </a:r>
            <a:r>
              <a:rPr lang="ru-RU" altLang="ru-RU" sz="1600" b="1" dirty="0">
                <a:solidFill>
                  <a:srgbClr val="0033CC"/>
                </a:solidFill>
              </a:rPr>
              <a:t> категории</a:t>
            </a:r>
            <a:r>
              <a:rPr lang="ru-RU" altLang="ru-RU" sz="1600" b="1" dirty="0"/>
              <a:t>, оказывающие незначительное негативное воздействие на окружающую среду</a:t>
            </a:r>
            <a:r>
              <a:rPr lang="ru-RU" altLang="ru-RU" sz="1600" b="1" dirty="0">
                <a:solidFill>
                  <a:srgbClr val="0033CC"/>
                </a:solidFill>
              </a:rPr>
              <a:t>;</a:t>
            </a:r>
          </a:p>
          <a:p>
            <a:pPr algn="just">
              <a:lnSpc>
                <a:spcPct val="80000"/>
              </a:lnSpc>
            </a:pPr>
            <a:r>
              <a:rPr lang="ru-RU" altLang="ru-RU" sz="1600" b="1" dirty="0">
                <a:solidFill>
                  <a:srgbClr val="0033CC"/>
                </a:solidFill>
              </a:rPr>
              <a:t>объекты </a:t>
            </a:r>
            <a:r>
              <a:rPr lang="en-US" altLang="ru-RU" sz="1600" b="1" dirty="0">
                <a:solidFill>
                  <a:srgbClr val="0033CC"/>
                </a:solidFill>
              </a:rPr>
              <a:t>IV</a:t>
            </a:r>
            <a:r>
              <a:rPr lang="ru-RU" altLang="ru-RU" sz="1600" b="1" dirty="0">
                <a:solidFill>
                  <a:srgbClr val="0033CC"/>
                </a:solidFill>
              </a:rPr>
              <a:t> категории</a:t>
            </a:r>
            <a:r>
              <a:rPr lang="ru-RU" altLang="ru-RU" sz="1600" b="1" dirty="0"/>
              <a:t>, оказывающие минимальное негативное воздействие на окружающую среду</a:t>
            </a:r>
            <a:r>
              <a:rPr lang="ru-RU" altLang="ru-RU" sz="1600" b="1" dirty="0">
                <a:solidFill>
                  <a:srgbClr val="0033CC"/>
                </a:solidFill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1600" b="1" dirty="0" smtClean="0"/>
              <a:t>     Для </a:t>
            </a:r>
            <a:r>
              <a:rPr lang="ru-RU" altLang="ru-RU" sz="1600" b="1" dirty="0"/>
              <a:t>каждой категории устанавливаются </a:t>
            </a:r>
            <a:r>
              <a:rPr lang="ru-RU" altLang="ru-RU" sz="1600" b="1" dirty="0" smtClean="0"/>
              <a:t>требования </a:t>
            </a:r>
            <a:r>
              <a:rPr lang="ru-RU" altLang="ru-RU" sz="1600" b="1" dirty="0"/>
              <a:t>по нормированию, надзору, производственному контролю, плате за </a:t>
            </a:r>
            <a:r>
              <a:rPr lang="ru-RU" altLang="ru-RU" sz="1600" b="1" dirty="0" smtClean="0"/>
              <a:t>НВОС.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1600" b="1" dirty="0" smtClean="0">
                <a:solidFill>
                  <a:srgbClr val="0033CC"/>
                </a:solidFill>
              </a:rPr>
              <a:t>     Объекты </a:t>
            </a:r>
            <a:r>
              <a:rPr lang="en-US" altLang="ru-RU" sz="1600" b="1" dirty="0" smtClean="0">
                <a:solidFill>
                  <a:srgbClr val="0033CC"/>
                </a:solidFill>
              </a:rPr>
              <a:t>IV</a:t>
            </a:r>
            <a:r>
              <a:rPr lang="ru-RU" altLang="ru-RU" sz="1600" b="1" dirty="0" smtClean="0">
                <a:solidFill>
                  <a:srgbClr val="0033CC"/>
                </a:solidFill>
              </a:rPr>
              <a:t> категории не подлежат нормированию, не вносят плату за НВОС, в отношении них не осуществляются плановые проверки государственного экологического надзора. </a:t>
            </a:r>
            <a:endParaRPr lang="ru-RU" altLang="ru-RU" sz="1600" b="1" dirty="0" smtClean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9" name="Прямоугольник 8"/>
          <p:cNvSpPr/>
          <p:nvPr/>
        </p:nvSpPr>
        <p:spPr>
          <a:xfrm>
            <a:off x="214259" y="4299942"/>
            <a:ext cx="6408712" cy="7386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400" b="1" dirty="0"/>
              <a:t>Критерии отнесения объектов, оказывающих негативное воздействие на окружающую среду, к объектам I, II, </a:t>
            </a:r>
            <a:r>
              <a:rPr lang="en-US" altLang="ru-RU" sz="1400" b="1" dirty="0"/>
              <a:t>III</a:t>
            </a:r>
            <a:r>
              <a:rPr lang="ru-RU" altLang="ru-RU" sz="1400" b="1" dirty="0"/>
              <a:t> и </a:t>
            </a:r>
            <a:r>
              <a:rPr lang="en-US" altLang="ru-RU" sz="1400" b="1" dirty="0"/>
              <a:t>IV </a:t>
            </a:r>
            <a:r>
              <a:rPr lang="ru-RU" altLang="ru-RU" sz="1400" b="1" dirty="0"/>
              <a:t>категорий, установлены Постановлением Правительства РФ от 28.09.2015 г. №1029</a:t>
            </a:r>
            <a:r>
              <a:rPr lang="ru-RU" altLang="ru-RU" sz="1400" b="1" dirty="0" smtClean="0"/>
              <a:t>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402208363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Объекты, подлежащие ФЭК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336" y="4299942"/>
            <a:ext cx="6120680" cy="7386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/>
              <a:t>Новые Критерии определения объектов, подлежащих федеральному экологическому надзору, утверждены Постановлением Правительства России от 28.08.2015г. № 903.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3825" y="814416"/>
            <a:ext cx="6669361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/>
              <a:t> </a:t>
            </a:r>
            <a:r>
              <a:rPr lang="ru-RU" sz="1200" dirty="0" smtClean="0"/>
              <a:t>               Федеральному </a:t>
            </a:r>
            <a:r>
              <a:rPr lang="ru-RU" sz="1200" dirty="0"/>
              <a:t>надзору подлежат объекты I категории. </a:t>
            </a:r>
            <a:endParaRPr lang="ru-RU" sz="1200" dirty="0" smtClean="0"/>
          </a:p>
          <a:p>
            <a:pPr algn="just"/>
            <a:r>
              <a:rPr lang="ru-RU" sz="1200" dirty="0" smtClean="0"/>
              <a:t>Также </a:t>
            </a:r>
            <a:r>
              <a:rPr lang="ru-RU" sz="1200" dirty="0"/>
              <a:t>под федеральный надзор попадают объекты II категории, которые вправе будут получить комплексные экологические разрешения. </a:t>
            </a:r>
          </a:p>
          <a:p>
            <a:pPr algn="just"/>
            <a:r>
              <a:rPr lang="ru-RU" sz="1200" dirty="0" smtClean="0"/>
              <a:t>Объекты</a:t>
            </a:r>
            <a:r>
              <a:rPr lang="ru-RU" sz="1200" dirty="0"/>
              <a:t>, расположенные в границах некоторых территорий, например, особо охраняемых природных территорий федерального </a:t>
            </a:r>
            <a:r>
              <a:rPr lang="ru-RU" sz="1200" dirty="0" smtClean="0"/>
              <a:t>значения;</a:t>
            </a:r>
            <a:endParaRPr lang="ru-RU" sz="1200" dirty="0"/>
          </a:p>
          <a:p>
            <a:pPr algn="just"/>
            <a:r>
              <a:rPr lang="ru-RU" sz="1200" dirty="0"/>
              <a:t>Если объект обеспечивает космическую деятельность, безопасность государства, прием и отправку воздушных судов, хранение и (или) уничтожение </a:t>
            </a:r>
            <a:r>
              <a:rPr lang="ru-RU" sz="1200" dirty="0" smtClean="0"/>
              <a:t>химоружия;</a:t>
            </a:r>
            <a:endParaRPr lang="ru-RU" sz="1200" dirty="0"/>
          </a:p>
          <a:p>
            <a:pPr algn="just"/>
            <a:r>
              <a:rPr lang="ru-RU" sz="1200" dirty="0" smtClean="0"/>
              <a:t>Объекты </a:t>
            </a:r>
            <a:r>
              <a:rPr lang="ru-RU" sz="1200" dirty="0"/>
              <a:t>нефтедобывающего и нефтехимического комплекса, морские порты, магистральный и межпромысловый трубопровод, пункты хранения ядерных материалов, радиационных отходов и некоторые другие.</a:t>
            </a:r>
          </a:p>
          <a:p>
            <a:pPr algn="just"/>
            <a:r>
              <a:rPr lang="ru-RU" sz="1200" dirty="0" smtClean="0"/>
              <a:t>Федеральный </a:t>
            </a:r>
            <a:r>
              <a:rPr lang="ru-RU" sz="1200" dirty="0"/>
              <a:t>надзор проводится в отношении объектов, на которых ведется определенная деятельность (например, по утилизации пришедших в негодность или запрещенных пестицидов и </a:t>
            </a:r>
            <a:r>
              <a:rPr lang="ru-RU" sz="1200" dirty="0" err="1"/>
              <a:t>агрохимикатов</a:t>
            </a:r>
            <a:r>
              <a:rPr lang="ru-RU" sz="1200" dirty="0"/>
              <a:t>) или используется специальное оборудование (для производства газа путем газификации и (или) сжижения, расплава минеральных веществ и др</a:t>
            </a:r>
            <a:r>
              <a:rPr lang="ru-RU" sz="1200" dirty="0" smtClean="0"/>
              <a:t>.).</a:t>
            </a:r>
          </a:p>
          <a:p>
            <a:pPr algn="just"/>
            <a:r>
              <a:rPr lang="ru-RU" sz="1200" dirty="0" smtClean="0"/>
              <a:t>Объекты на которых осуществляется деятельность по сбору, </a:t>
            </a:r>
            <a:r>
              <a:rPr lang="ru-RU" sz="1200" dirty="0"/>
              <a:t>транспортированию, обработке, утилизации, обезвреживанию, размещению отходов I - IV классов опасности, подлежащей </a:t>
            </a:r>
            <a:r>
              <a:rPr lang="ru-RU" sz="1200" dirty="0" smtClean="0"/>
              <a:t>лицензированию.</a:t>
            </a:r>
          </a:p>
          <a:p>
            <a:pPr algn="just"/>
            <a:r>
              <a:rPr lang="ru-RU" sz="1200" dirty="0" smtClean="0"/>
              <a:t>И другие объекты в соответствии с Критериями.</a:t>
            </a:r>
            <a:endParaRPr lang="ru-RU" sz="12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402208363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Нормирование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 01.01.2016 года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17037"/>
              </p:ext>
            </p:extLst>
          </p:nvPr>
        </p:nvGraphicFramePr>
        <p:xfrm>
          <a:off x="214259" y="608032"/>
          <a:ext cx="6408713" cy="444462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054621"/>
                <a:gridCol w="1677046"/>
                <a:gridCol w="1677046"/>
              </a:tblGrid>
              <a:tr h="4729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Утверждение нормативов ПДВ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Все объекты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Росприроднадзор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190694"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3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Выдача разрешений на выбросы ЗВ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Объекты федерального ЭК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Росприроднадзор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381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объекты регионального ЭК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МЭ и ПР РТ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  <a:tr h="190694"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6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Выдача разрешений на сбросы </a:t>
                      </a:r>
                      <a:r>
                        <a:rPr lang="ru-RU" sz="1300" b="1" u="none" strike="noStrike" dirty="0" smtClean="0">
                          <a:effectLst/>
                        </a:rPr>
                        <a:t>ЗВ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Все объекты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Росприроднадзор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190694"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0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Утверждение нормативов образования отходов и лимитов на их размещение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Объекты федерального ЭК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Росприроднадзор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6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объекты регионального ЭК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МЭ и ПР РТ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  <a:tr h="190694"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3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Отчеты об образовании отходов МСП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Объекты федерального ЭК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Росприроднадзор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381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объекты регионального ЭК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МЭ и ПР РТ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49" marR="8549" marT="8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13701762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-20768" y="0"/>
            <a:ext cx="6878769" cy="5143500"/>
            <a:chOff x="285720" y="0"/>
            <a:chExt cx="8858280" cy="5143500"/>
          </a:xfrm>
        </p:grpSpPr>
        <p:pic>
          <p:nvPicPr>
            <p:cNvPr id="2053" name="Рисунок 19" descr="фон.png"/>
            <p:cNvPicPr>
              <a:picLocks noChangeAspect="1"/>
            </p:cNvPicPr>
            <p:nvPr/>
          </p:nvPicPr>
          <p:blipFill>
            <a:blip r:embed="rId2" cstate="print">
              <a:lum bright="24000"/>
            </a:blip>
            <a:srcRect/>
            <a:stretch>
              <a:fillRect/>
            </a:stretch>
          </p:blipFill>
          <p:spPr bwMode="auto">
            <a:xfrm>
              <a:off x="7269392" y="1428742"/>
              <a:ext cx="1874608" cy="3714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Рисунок 20" descr="верх2.png"/>
            <p:cNvPicPr>
              <a:picLocks noChangeAspect="1"/>
            </p:cNvPicPr>
            <p:nvPr/>
          </p:nvPicPr>
          <p:blipFill>
            <a:blip r:embed="rId3" cstate="print">
              <a:lum bright="10000"/>
            </a:blip>
            <a:srcRect b="49998"/>
            <a:stretch>
              <a:fillRect/>
            </a:stretch>
          </p:blipFill>
          <p:spPr bwMode="auto">
            <a:xfrm>
              <a:off x="285720" y="0"/>
              <a:ext cx="8858280" cy="138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" y="67588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7" name="TextBox 6"/>
          <p:cNvSpPr txBox="1"/>
          <p:nvPr/>
        </p:nvSpPr>
        <p:spPr>
          <a:xfrm>
            <a:off x="908720" y="161316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Изменения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в законодательстве по плате за НВОС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8565" y="814388"/>
            <a:ext cx="6602803" cy="3839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1600" b="1" dirty="0" smtClean="0"/>
              <a:t>Порядок </a:t>
            </a:r>
            <a:r>
              <a:rPr lang="ru-RU" altLang="ru-RU" sz="1600" b="1" dirty="0"/>
              <a:t>и сроки внесения платы за негативное </a:t>
            </a:r>
            <a:endParaRPr lang="ru-RU" altLang="ru-RU" sz="16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1600" b="1" dirty="0" smtClean="0"/>
              <a:t>воздействие </a:t>
            </a:r>
            <a:r>
              <a:rPr lang="ru-RU" altLang="ru-RU" sz="1600" b="1" dirty="0"/>
              <a:t>на окружающую среду </a:t>
            </a:r>
            <a:r>
              <a:rPr lang="ru-RU" altLang="ru-RU" sz="1600" b="1" dirty="0">
                <a:solidFill>
                  <a:srgbClr val="0033CC"/>
                </a:solidFill>
              </a:rPr>
              <a:t>(вводятся с 01.01.2016)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1600" b="1" dirty="0">
              <a:solidFill>
                <a:srgbClr val="0033CC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1600" b="1" dirty="0" smtClean="0"/>
              <a:t>     </a:t>
            </a:r>
            <a:r>
              <a:rPr lang="ru-RU" altLang="ru-RU" sz="1600" b="1" dirty="0" smtClean="0">
                <a:solidFill>
                  <a:srgbClr val="0033CC"/>
                </a:solidFill>
              </a:rPr>
              <a:t>Отчетным </a:t>
            </a:r>
            <a:r>
              <a:rPr lang="ru-RU" altLang="ru-RU" sz="1600" b="1" dirty="0">
                <a:solidFill>
                  <a:srgbClr val="0033CC"/>
                </a:solidFill>
              </a:rPr>
              <a:t>периодом в отношении внесения платы за негативное воздействие на окружающую среду признается календарный год.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1600" b="1" dirty="0">
              <a:solidFill>
                <a:srgbClr val="0033CC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1600" b="1" dirty="0" smtClean="0"/>
              <a:t>     </a:t>
            </a:r>
            <a:r>
              <a:rPr lang="ru-RU" altLang="ru-RU" sz="1600" dirty="0" smtClean="0"/>
              <a:t>Плата</a:t>
            </a:r>
            <a:r>
              <a:rPr lang="ru-RU" altLang="ru-RU" sz="1600" dirty="0"/>
              <a:t>, исчисленная по итогам отчетного периода, с учетом корректировки ее размера,</a:t>
            </a:r>
            <a:r>
              <a:rPr lang="ru-RU" altLang="ru-RU" sz="1600" b="1" dirty="0"/>
              <a:t> </a:t>
            </a:r>
            <a:r>
              <a:rPr lang="ru-RU" altLang="ru-RU" sz="1600" b="1" dirty="0">
                <a:solidFill>
                  <a:srgbClr val="0033CC"/>
                </a:solidFill>
              </a:rPr>
              <a:t>вносится не позднее 1-го марта года, следующего за отчетным периодом.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1600" b="1" dirty="0">
              <a:solidFill>
                <a:srgbClr val="0033CC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1600" b="1" dirty="0" smtClean="0"/>
              <a:t>     </a:t>
            </a:r>
            <a:r>
              <a:rPr lang="ru-RU" altLang="ru-RU" sz="1600" dirty="0" smtClean="0"/>
              <a:t>Несвоевременное </a:t>
            </a:r>
            <a:r>
              <a:rPr lang="ru-RU" altLang="ru-RU" sz="1600" dirty="0"/>
              <a:t>или неполное внесение платы за негативное воздействие на окружающую среду лицами, обязанными вносить плату, влечет за собой уплату пеней в размере одной трехсотой ставки рефинансирования Центрального банка РФ, действующей на день уплаты пеней, но не более чем в размере двух десятых процента за каждый день просрочки. </a:t>
            </a:r>
            <a:r>
              <a:rPr lang="ru-RU" altLang="ru-RU" sz="1600" b="1" dirty="0">
                <a:solidFill>
                  <a:srgbClr val="0033CC"/>
                </a:solidFill>
              </a:rPr>
              <a:t>Пени начисляются за каждый календарный день просрочки исполнения обязанности по внесению платы за негативное воздействие на окружающую среду начиная со следующего дня после дня окончания </a:t>
            </a:r>
            <a:r>
              <a:rPr lang="ru-RU" altLang="ru-RU" sz="1600" b="1" dirty="0" smtClean="0">
                <a:solidFill>
                  <a:srgbClr val="0033CC"/>
                </a:solidFill>
              </a:rPr>
              <a:t>срока уплаты.</a:t>
            </a:r>
            <a:endParaRPr lang="ru-RU" altLang="ru-RU" sz="1600" b="1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" y="155030"/>
            <a:ext cx="776749" cy="8194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13701762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6897</TotalTime>
  <Words>789</Words>
  <Application>Microsoft Office PowerPoint</Application>
  <PresentationFormat>Произвольный</PresentationFormat>
  <Paragraphs>98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Гизатулина Лилия Наилевна</dc:creator>
  <cp:lastModifiedBy>Natacha</cp:lastModifiedBy>
  <cp:revision>471</cp:revision>
  <cp:lastPrinted>2015-11-24T12:21:36Z</cp:lastPrinted>
  <dcterms:created xsi:type="dcterms:W3CDTF">2014-01-22T08:38:05Z</dcterms:created>
  <dcterms:modified xsi:type="dcterms:W3CDTF">2015-11-27T07:07:52Z</dcterms:modified>
</cp:coreProperties>
</file>