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49" r:id="rId5"/>
    <p:sldId id="377" r:id="rId6"/>
    <p:sldId id="392" r:id="rId7"/>
    <p:sldId id="404" r:id="rId8"/>
    <p:sldId id="406" r:id="rId9"/>
    <p:sldId id="407" r:id="rId10"/>
    <p:sldId id="405" r:id="rId11"/>
    <p:sldId id="393" r:id="rId12"/>
    <p:sldId id="400" r:id="rId13"/>
    <p:sldId id="394" r:id="rId14"/>
    <p:sldId id="399" r:id="rId15"/>
    <p:sldId id="395" r:id="rId16"/>
    <p:sldId id="397" r:id="rId17"/>
    <p:sldId id="403" r:id="rId18"/>
    <p:sldId id="398" r:id="rId19"/>
    <p:sldId id="376" r:id="rId20"/>
    <p:sldId id="374" r:id="rId21"/>
    <p:sldId id="373" r:id="rId22"/>
    <p:sldId id="402" r:id="rId23"/>
    <p:sldId id="317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08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51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69BAB-6BC6-4715-BD69-6FCDC7D62A6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2CEB35-D24D-4C80-B6C5-D7D75C652FEC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Cambria" panose="02040503050406030204" pitchFamily="18" charset="0"/>
            </a:rPr>
            <a:t>Субсидии государства для реализации  программ модернизации получили 10 МСП, клиентов РЦИ</a:t>
          </a:r>
          <a:endParaRPr lang="ru-RU" sz="1400" dirty="0">
            <a:latin typeface="Cambria" panose="02040503050406030204" pitchFamily="18" charset="0"/>
          </a:endParaRPr>
        </a:p>
      </dgm:t>
    </dgm:pt>
    <dgm:pt modelId="{398C9F0C-6967-45D9-8949-459D445224AD}" type="parTrans" cxnId="{912605A0-1507-460F-8F86-E40031158BC7}">
      <dgm:prSet/>
      <dgm:spPr/>
      <dgm:t>
        <a:bodyPr/>
        <a:lstStyle/>
        <a:p>
          <a:endParaRPr lang="ru-RU" sz="1600"/>
        </a:p>
      </dgm:t>
    </dgm:pt>
    <dgm:pt modelId="{97F8C3F2-ADB9-4BFA-BCAA-EE1A7BC933CB}" type="sibTrans" cxnId="{912605A0-1507-460F-8F86-E40031158BC7}">
      <dgm:prSet/>
      <dgm:spPr/>
      <dgm:t>
        <a:bodyPr/>
        <a:lstStyle/>
        <a:p>
          <a:endParaRPr lang="ru-RU" sz="1600"/>
        </a:p>
      </dgm:t>
    </dgm:pt>
    <dgm:pt modelId="{FBC363B8-DE62-4698-9B58-50CCD90BB860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Cambria" panose="02040503050406030204" pitchFamily="18" charset="0"/>
            </a:rPr>
            <a:t>Получено грантов / субсидий в размере</a:t>
          </a:r>
          <a:r>
            <a:rPr lang="ru-RU" sz="1400" dirty="0">
              <a:latin typeface="Cambria" panose="02040503050406030204" pitchFamily="18" charset="0"/>
            </a:rPr>
            <a:t> </a:t>
          </a:r>
        </a:p>
        <a:p>
          <a:pPr algn="just"/>
          <a:r>
            <a:rPr lang="ru-RU" sz="1400" b="1" dirty="0" smtClean="0">
              <a:latin typeface="Cambria" panose="02040503050406030204" pitchFamily="18" charset="0"/>
            </a:rPr>
            <a:t>78</a:t>
          </a:r>
          <a:r>
            <a:rPr lang="ru-RU" sz="1400" b="1" dirty="0">
              <a:latin typeface="Cambria" panose="02040503050406030204" pitchFamily="18" charset="0"/>
            </a:rPr>
            <a:t> </a:t>
          </a:r>
          <a:r>
            <a:rPr lang="ru-RU" sz="1400" b="1" dirty="0" err="1">
              <a:latin typeface="Cambria" panose="02040503050406030204" pitchFamily="18" charset="0"/>
            </a:rPr>
            <a:t>млн.руб</a:t>
          </a:r>
          <a:endParaRPr lang="ru-RU" sz="1400" dirty="0">
            <a:latin typeface="Cambria" panose="02040503050406030204" pitchFamily="18" charset="0"/>
          </a:endParaRPr>
        </a:p>
      </dgm:t>
    </dgm:pt>
    <dgm:pt modelId="{60DF1CAC-C81F-45F9-8371-FAC4985822F1}" type="parTrans" cxnId="{E2FA20EA-8EB5-4B75-8B9F-D17BCDEB4B30}">
      <dgm:prSet/>
      <dgm:spPr/>
      <dgm:t>
        <a:bodyPr/>
        <a:lstStyle/>
        <a:p>
          <a:endParaRPr lang="ru-RU" sz="1600"/>
        </a:p>
      </dgm:t>
    </dgm:pt>
    <dgm:pt modelId="{47781D04-1248-4D2B-A00F-965876D683B8}" type="sibTrans" cxnId="{E2FA20EA-8EB5-4B75-8B9F-D17BCDEB4B30}">
      <dgm:prSet/>
      <dgm:spPr/>
      <dgm:t>
        <a:bodyPr/>
        <a:lstStyle/>
        <a:p>
          <a:endParaRPr lang="ru-RU" sz="1600"/>
        </a:p>
      </dgm:t>
    </dgm:pt>
    <dgm:pt modelId="{2EF69076-4999-4565-B861-347EC13831F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sz="1400" b="1" dirty="0" err="1" smtClean="0">
              <a:latin typeface="Cambria" panose="02040503050406030204" pitchFamily="18" charset="0"/>
            </a:rPr>
            <a:t>Соц.эконом.эффекты</a:t>
          </a:r>
          <a:r>
            <a:rPr lang="ru-RU" sz="1400" b="1" dirty="0" smtClean="0">
              <a:latin typeface="Cambria" panose="02040503050406030204" pitchFamily="18" charset="0"/>
            </a:rPr>
            <a:t>:</a:t>
          </a:r>
          <a:endParaRPr lang="ru-RU" sz="1400" b="1" dirty="0">
            <a:latin typeface="Cambria" panose="02040503050406030204" pitchFamily="18" charset="0"/>
          </a:endParaRPr>
        </a:p>
        <a:p>
          <a:pPr algn="just"/>
          <a:r>
            <a:rPr lang="ru-RU" sz="1400" dirty="0" err="1">
              <a:latin typeface="Cambria" panose="02040503050406030204" pitchFamily="18" charset="0"/>
            </a:rPr>
            <a:t>Импортозамещение</a:t>
          </a:r>
          <a:r>
            <a:rPr lang="ru-RU" sz="1400" dirty="0">
              <a:latin typeface="Cambria" panose="02040503050406030204" pitchFamily="18" charset="0"/>
            </a:rPr>
            <a:t>,</a:t>
          </a:r>
        </a:p>
        <a:p>
          <a:pPr algn="just"/>
          <a:r>
            <a:rPr lang="ru-RU" sz="1400" dirty="0">
              <a:latin typeface="Cambria" panose="02040503050406030204" pitchFamily="18" charset="0"/>
            </a:rPr>
            <a:t>Дополнительная выручка </a:t>
          </a:r>
        </a:p>
        <a:p>
          <a:pPr algn="just"/>
          <a:r>
            <a:rPr lang="ru-RU" sz="1400" dirty="0" smtClean="0">
              <a:latin typeface="Cambria" panose="02040503050406030204" pitchFamily="18" charset="0"/>
            </a:rPr>
            <a:t>до 316 </a:t>
          </a:r>
          <a:r>
            <a:rPr lang="ru-RU" sz="1400" dirty="0" err="1" smtClean="0">
              <a:latin typeface="Cambria" panose="02040503050406030204" pitchFamily="18" charset="0"/>
            </a:rPr>
            <a:t>млн.р</a:t>
          </a:r>
          <a:r>
            <a:rPr lang="ru-RU" sz="1400" dirty="0" smtClean="0">
              <a:latin typeface="Cambria" panose="02040503050406030204" pitchFamily="18" charset="0"/>
            </a:rPr>
            <a:t>. ,</a:t>
          </a:r>
          <a:endParaRPr lang="ru-RU" sz="1400" dirty="0">
            <a:latin typeface="Cambria" panose="02040503050406030204" pitchFamily="18" charset="0"/>
          </a:endParaRPr>
        </a:p>
        <a:p>
          <a:pPr algn="just"/>
          <a:r>
            <a:rPr lang="ru-RU" sz="1400" dirty="0">
              <a:latin typeface="Cambria" panose="02040503050406030204" pitchFamily="18" charset="0"/>
            </a:rPr>
            <a:t>Создание </a:t>
          </a:r>
          <a:r>
            <a:rPr lang="ru-RU" sz="1400" dirty="0" smtClean="0">
              <a:latin typeface="Cambria" panose="02040503050406030204" pitchFamily="18" charset="0"/>
            </a:rPr>
            <a:t>62 </a:t>
          </a:r>
          <a:r>
            <a:rPr lang="ru-RU" sz="1400" dirty="0" err="1" smtClean="0">
              <a:latin typeface="Cambria" panose="02040503050406030204" pitchFamily="18" charset="0"/>
            </a:rPr>
            <a:t>раб.места</a:t>
          </a:r>
          <a:endParaRPr lang="ru-RU" sz="1400" dirty="0">
            <a:latin typeface="Cambria" panose="02040503050406030204" pitchFamily="18" charset="0"/>
          </a:endParaRPr>
        </a:p>
      </dgm:t>
    </dgm:pt>
    <dgm:pt modelId="{6F73BBE6-445C-4189-8BF4-F72D7761C58E}" type="parTrans" cxnId="{463C7294-D841-42D8-BBFC-D66430596060}">
      <dgm:prSet/>
      <dgm:spPr/>
      <dgm:t>
        <a:bodyPr/>
        <a:lstStyle/>
        <a:p>
          <a:endParaRPr lang="ru-RU" sz="1600"/>
        </a:p>
      </dgm:t>
    </dgm:pt>
    <dgm:pt modelId="{5B93DA76-449D-4051-8C82-8A109558D05E}" type="sibTrans" cxnId="{463C7294-D841-42D8-BBFC-D66430596060}">
      <dgm:prSet/>
      <dgm:spPr/>
      <dgm:t>
        <a:bodyPr/>
        <a:lstStyle/>
        <a:p>
          <a:endParaRPr lang="ru-RU" sz="1600"/>
        </a:p>
      </dgm:t>
    </dgm:pt>
    <dgm:pt modelId="{ADD63C4F-883B-4977-8087-FBC59C8F91BB}" type="pres">
      <dgm:prSet presAssocID="{03369BAB-6BC6-4715-BD69-6FCDC7D62A68}" presName="CompostProcess" presStyleCnt="0">
        <dgm:presLayoutVars>
          <dgm:dir/>
          <dgm:resizeHandles val="exact"/>
        </dgm:presLayoutVars>
      </dgm:prSet>
      <dgm:spPr/>
    </dgm:pt>
    <dgm:pt modelId="{1113D846-2C34-4E7C-B93F-68833A2870CB}" type="pres">
      <dgm:prSet presAssocID="{03369BAB-6BC6-4715-BD69-6FCDC7D62A68}" presName="arrow" presStyleLbl="bgShp" presStyleIdx="0" presStyleCnt="1" custLinFactNeighborX="8892" custLinFactNeighborY="4611"/>
      <dgm:spPr/>
    </dgm:pt>
    <dgm:pt modelId="{FFA2A56D-BE0C-4229-B3BF-A1BBB02A7E08}" type="pres">
      <dgm:prSet presAssocID="{03369BAB-6BC6-4715-BD69-6FCDC7D62A68}" presName="linearProcess" presStyleCnt="0"/>
      <dgm:spPr/>
    </dgm:pt>
    <dgm:pt modelId="{B31F87DF-CB37-4ABC-BD1C-9040F96E8D53}" type="pres">
      <dgm:prSet presAssocID="{C32CEB35-D24D-4C80-B6C5-D7D75C652FEC}" presName="textNode" presStyleLbl="node1" presStyleIdx="0" presStyleCnt="3" custScaleX="90186" custLinFactNeighborX="6667" custLinFactNeighborY="1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03E85-9806-4F8E-B57E-6003B4C10688}" type="pres">
      <dgm:prSet presAssocID="{97F8C3F2-ADB9-4BFA-BCAA-EE1A7BC933CB}" presName="sibTrans" presStyleCnt="0"/>
      <dgm:spPr/>
    </dgm:pt>
    <dgm:pt modelId="{A71DDC12-BCB3-44FC-B771-0FA31DD85FA0}" type="pres">
      <dgm:prSet presAssocID="{FBC363B8-DE62-4698-9B58-50CCD90BB860}" presName="textNode" presStyleLbl="node1" presStyleIdx="1" presStyleCnt="3" custScaleX="61609" custLinFactNeighborX="-69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D503E-98F9-4B6A-907A-62D698188F0C}" type="pres">
      <dgm:prSet presAssocID="{47781D04-1248-4D2B-A00F-965876D683B8}" presName="sibTrans" presStyleCnt="0"/>
      <dgm:spPr/>
    </dgm:pt>
    <dgm:pt modelId="{FA4E56D0-BE96-4E12-9D36-B09CE7FB1E78}" type="pres">
      <dgm:prSet presAssocID="{2EF69076-4999-4565-B861-347EC13831FA}" presName="textNode" presStyleLbl="node1" presStyleIdx="2" presStyleCnt="3" custScaleX="92915" custScaleY="167869" custLinFactX="-3903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2605A0-1507-460F-8F86-E40031158BC7}" srcId="{03369BAB-6BC6-4715-BD69-6FCDC7D62A68}" destId="{C32CEB35-D24D-4C80-B6C5-D7D75C652FEC}" srcOrd="0" destOrd="0" parTransId="{398C9F0C-6967-45D9-8949-459D445224AD}" sibTransId="{97F8C3F2-ADB9-4BFA-BCAA-EE1A7BC933CB}"/>
    <dgm:cxn modelId="{E2FA20EA-8EB5-4B75-8B9F-D17BCDEB4B30}" srcId="{03369BAB-6BC6-4715-BD69-6FCDC7D62A68}" destId="{FBC363B8-DE62-4698-9B58-50CCD90BB860}" srcOrd="1" destOrd="0" parTransId="{60DF1CAC-C81F-45F9-8371-FAC4985822F1}" sibTransId="{47781D04-1248-4D2B-A00F-965876D683B8}"/>
    <dgm:cxn modelId="{79112FB9-1632-48C7-8014-3BC6A6740D6C}" type="presOf" srcId="{C32CEB35-D24D-4C80-B6C5-D7D75C652FEC}" destId="{B31F87DF-CB37-4ABC-BD1C-9040F96E8D53}" srcOrd="0" destOrd="0" presId="urn:microsoft.com/office/officeart/2005/8/layout/hProcess9"/>
    <dgm:cxn modelId="{5A6A5BBA-0FE0-41D1-BF4C-3C464458B6D6}" type="presOf" srcId="{03369BAB-6BC6-4715-BD69-6FCDC7D62A68}" destId="{ADD63C4F-883B-4977-8087-FBC59C8F91BB}" srcOrd="0" destOrd="0" presId="urn:microsoft.com/office/officeart/2005/8/layout/hProcess9"/>
    <dgm:cxn modelId="{02B818A6-DB73-497B-AAC6-D14053ABF917}" type="presOf" srcId="{FBC363B8-DE62-4698-9B58-50CCD90BB860}" destId="{A71DDC12-BCB3-44FC-B771-0FA31DD85FA0}" srcOrd="0" destOrd="0" presId="urn:microsoft.com/office/officeart/2005/8/layout/hProcess9"/>
    <dgm:cxn modelId="{463C7294-D841-42D8-BBFC-D66430596060}" srcId="{03369BAB-6BC6-4715-BD69-6FCDC7D62A68}" destId="{2EF69076-4999-4565-B861-347EC13831FA}" srcOrd="2" destOrd="0" parTransId="{6F73BBE6-445C-4189-8BF4-F72D7761C58E}" sibTransId="{5B93DA76-449D-4051-8C82-8A109558D05E}"/>
    <dgm:cxn modelId="{C3D53802-8BAA-4E4D-82B0-0FC0C46D93E5}" type="presOf" srcId="{2EF69076-4999-4565-B861-347EC13831FA}" destId="{FA4E56D0-BE96-4E12-9D36-B09CE7FB1E78}" srcOrd="0" destOrd="0" presId="urn:microsoft.com/office/officeart/2005/8/layout/hProcess9"/>
    <dgm:cxn modelId="{2AC108BB-6A25-492C-B392-E52B3C9146E8}" type="presParOf" srcId="{ADD63C4F-883B-4977-8087-FBC59C8F91BB}" destId="{1113D846-2C34-4E7C-B93F-68833A2870CB}" srcOrd="0" destOrd="0" presId="urn:microsoft.com/office/officeart/2005/8/layout/hProcess9"/>
    <dgm:cxn modelId="{C149FEDE-03B1-4867-B63A-C9B3C6FA2E3F}" type="presParOf" srcId="{ADD63C4F-883B-4977-8087-FBC59C8F91BB}" destId="{FFA2A56D-BE0C-4229-B3BF-A1BBB02A7E08}" srcOrd="1" destOrd="0" presId="urn:microsoft.com/office/officeart/2005/8/layout/hProcess9"/>
    <dgm:cxn modelId="{EB46082B-4A5E-490D-A302-522EB969490A}" type="presParOf" srcId="{FFA2A56D-BE0C-4229-B3BF-A1BBB02A7E08}" destId="{B31F87DF-CB37-4ABC-BD1C-9040F96E8D53}" srcOrd="0" destOrd="0" presId="urn:microsoft.com/office/officeart/2005/8/layout/hProcess9"/>
    <dgm:cxn modelId="{DE9ED5D5-5740-4AE9-A67D-FC8CF660B1C3}" type="presParOf" srcId="{FFA2A56D-BE0C-4229-B3BF-A1BBB02A7E08}" destId="{11203E85-9806-4F8E-B57E-6003B4C10688}" srcOrd="1" destOrd="0" presId="urn:microsoft.com/office/officeart/2005/8/layout/hProcess9"/>
    <dgm:cxn modelId="{BB69B451-9F4F-44B1-AE01-CD2453E6310D}" type="presParOf" srcId="{FFA2A56D-BE0C-4229-B3BF-A1BBB02A7E08}" destId="{A71DDC12-BCB3-44FC-B771-0FA31DD85FA0}" srcOrd="2" destOrd="0" presId="urn:microsoft.com/office/officeart/2005/8/layout/hProcess9"/>
    <dgm:cxn modelId="{D90AA4A3-B766-4871-96DC-B42951483575}" type="presParOf" srcId="{FFA2A56D-BE0C-4229-B3BF-A1BBB02A7E08}" destId="{17DD503E-98F9-4B6A-907A-62D698188F0C}" srcOrd="3" destOrd="0" presId="urn:microsoft.com/office/officeart/2005/8/layout/hProcess9"/>
    <dgm:cxn modelId="{CD4BAF75-F7D0-45E6-977B-D03807D3E1F9}" type="presParOf" srcId="{FFA2A56D-BE0C-4229-B3BF-A1BBB02A7E08}" destId="{FA4E56D0-BE96-4E12-9D36-B09CE7FB1E7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D846-2C34-4E7C-B93F-68833A2870CB}">
      <dsp:nvSpPr>
        <dsp:cNvPr id="0" name=""/>
        <dsp:cNvSpPr/>
      </dsp:nvSpPr>
      <dsp:spPr>
        <a:xfrm>
          <a:off x="1303693" y="0"/>
          <a:ext cx="7387598" cy="26797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F87DF-CB37-4ABC-BD1C-9040F96E8D53}">
      <dsp:nvSpPr>
        <dsp:cNvPr id="0" name=""/>
        <dsp:cNvSpPr/>
      </dsp:nvSpPr>
      <dsp:spPr>
        <a:xfrm>
          <a:off x="517160" y="820395"/>
          <a:ext cx="2522962" cy="107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</a:rPr>
            <a:t>Субсидии государства для реализации  программ модернизации получили 10 МСП, клиентов РЦИ</a:t>
          </a:r>
          <a:endParaRPr lang="ru-RU" sz="1400" kern="1200" dirty="0">
            <a:latin typeface="Cambria" panose="02040503050406030204" pitchFamily="18" charset="0"/>
          </a:endParaRPr>
        </a:p>
      </dsp:txBody>
      <dsp:txXfrm>
        <a:off x="569485" y="872720"/>
        <a:ext cx="2418312" cy="967230"/>
      </dsp:txXfrm>
    </dsp:sp>
    <dsp:sp modelId="{A71DDC12-BCB3-44FC-B771-0FA31DD85FA0}">
      <dsp:nvSpPr>
        <dsp:cNvPr id="0" name=""/>
        <dsp:cNvSpPr/>
      </dsp:nvSpPr>
      <dsp:spPr>
        <a:xfrm>
          <a:off x="3141650" y="803910"/>
          <a:ext cx="1723517" cy="107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</a:rPr>
            <a:t>Получено грантов / субсидий в размере</a:t>
          </a:r>
          <a:r>
            <a:rPr lang="ru-RU" sz="1400" kern="1200" dirty="0">
              <a:latin typeface="Cambria" panose="02040503050406030204" pitchFamily="18" charset="0"/>
            </a:rPr>
            <a:t> 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" panose="02040503050406030204" pitchFamily="18" charset="0"/>
            </a:rPr>
            <a:t>78</a:t>
          </a:r>
          <a:r>
            <a:rPr lang="ru-RU" sz="1400" b="1" kern="1200" dirty="0">
              <a:latin typeface="Cambria" panose="02040503050406030204" pitchFamily="18" charset="0"/>
            </a:rPr>
            <a:t> </a:t>
          </a:r>
          <a:r>
            <a:rPr lang="ru-RU" sz="1400" b="1" kern="1200" dirty="0" err="1">
              <a:latin typeface="Cambria" panose="02040503050406030204" pitchFamily="18" charset="0"/>
            </a:rPr>
            <a:t>млн.руб</a:t>
          </a:r>
          <a:endParaRPr lang="ru-RU" sz="1400" kern="1200" dirty="0">
            <a:latin typeface="Cambria" panose="02040503050406030204" pitchFamily="18" charset="0"/>
          </a:endParaRPr>
        </a:p>
      </dsp:txBody>
      <dsp:txXfrm>
        <a:off x="3193975" y="856235"/>
        <a:ext cx="1618867" cy="967230"/>
      </dsp:txXfrm>
    </dsp:sp>
    <dsp:sp modelId="{FA4E56D0-BE96-4E12-9D36-B09CE7FB1E78}">
      <dsp:nvSpPr>
        <dsp:cNvPr id="0" name=""/>
        <dsp:cNvSpPr/>
      </dsp:nvSpPr>
      <dsp:spPr>
        <a:xfrm>
          <a:off x="5060046" y="440172"/>
          <a:ext cx="2599306" cy="179935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Cambria" panose="02040503050406030204" pitchFamily="18" charset="0"/>
            </a:rPr>
            <a:t>Соц.эконом.эффекты</a:t>
          </a:r>
          <a:r>
            <a:rPr lang="ru-RU" sz="1400" b="1" kern="1200" dirty="0" smtClean="0">
              <a:latin typeface="Cambria" panose="02040503050406030204" pitchFamily="18" charset="0"/>
            </a:rPr>
            <a:t>:</a:t>
          </a:r>
          <a:endParaRPr lang="ru-RU" sz="1400" b="1" kern="1200" dirty="0">
            <a:latin typeface="Cambria" panose="020405030504060302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Cambria" panose="02040503050406030204" pitchFamily="18" charset="0"/>
            </a:rPr>
            <a:t>Импортозамещение</a:t>
          </a:r>
          <a:r>
            <a:rPr lang="ru-RU" sz="1400" kern="1200" dirty="0">
              <a:latin typeface="Cambria" panose="02040503050406030204" pitchFamily="18" charset="0"/>
            </a:rPr>
            <a:t>,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mbria" panose="02040503050406030204" pitchFamily="18" charset="0"/>
            </a:rPr>
            <a:t>Дополнительная выручка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</a:rPr>
            <a:t>до 316 </a:t>
          </a:r>
          <a:r>
            <a:rPr lang="ru-RU" sz="1400" kern="1200" dirty="0" err="1" smtClean="0">
              <a:latin typeface="Cambria" panose="02040503050406030204" pitchFamily="18" charset="0"/>
            </a:rPr>
            <a:t>млн.р</a:t>
          </a:r>
          <a:r>
            <a:rPr lang="ru-RU" sz="1400" kern="1200" dirty="0" smtClean="0">
              <a:latin typeface="Cambria" panose="02040503050406030204" pitchFamily="18" charset="0"/>
            </a:rPr>
            <a:t>. ,</a:t>
          </a:r>
          <a:endParaRPr lang="ru-RU" sz="1400" kern="1200" dirty="0">
            <a:latin typeface="Cambria" panose="020405030504060302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mbria" panose="02040503050406030204" pitchFamily="18" charset="0"/>
            </a:rPr>
            <a:t>Создание </a:t>
          </a:r>
          <a:r>
            <a:rPr lang="ru-RU" sz="1400" kern="1200" dirty="0" smtClean="0">
              <a:latin typeface="Cambria" panose="02040503050406030204" pitchFamily="18" charset="0"/>
            </a:rPr>
            <a:t>62 </a:t>
          </a:r>
          <a:r>
            <a:rPr lang="ru-RU" sz="1400" kern="1200" dirty="0" err="1" smtClean="0">
              <a:latin typeface="Cambria" panose="02040503050406030204" pitchFamily="18" charset="0"/>
            </a:rPr>
            <a:t>раб.места</a:t>
          </a:r>
          <a:endParaRPr lang="ru-RU" sz="1400" kern="1200" dirty="0">
            <a:latin typeface="Cambria" panose="02040503050406030204" pitchFamily="18" charset="0"/>
          </a:endParaRPr>
        </a:p>
      </dsp:txBody>
      <dsp:txXfrm>
        <a:off x="5147883" y="528009"/>
        <a:ext cx="2423632" cy="162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 latinLnBrk="0">
              <a:defRPr lang="ru-RU" sz="1200"/>
            </a:lvl1pPr>
          </a:lstStyle>
          <a:p>
            <a:fld id="{30E08F2E-5F06-4CE2-A139-452A1382A6F0}" type="datetimeFigureOut">
              <a:rPr lang="ru-RU"/>
              <a:pPr/>
              <a:t>25.05.2016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 latinLnBrk="0">
              <a:defRPr lang="ru-RU" sz="1200"/>
            </a:lvl1pPr>
          </a:lstStyle>
          <a:p>
            <a:fld id="{B828588A-5C4E-401A-AECC-B6F63A9DE96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 latinLnBrk="0">
              <a:defRPr lang="ru-RU" sz="1200"/>
            </a:lvl1pPr>
          </a:lstStyle>
          <a:p>
            <a:fld id="{1A4C5DC6-1594-414D-9341-ABA08739246C}" type="datetimeFigureOut">
              <a:rPr lang="ru-RU"/>
              <a:pPr/>
              <a:t>25.05.2016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 latinLnBrk="0">
              <a:defRPr lang="ru-RU" sz="1200"/>
            </a:lvl1pPr>
          </a:lstStyle>
          <a:p>
            <a:fld id="{77542409-6A04-4DC6-AC3A-D3758287A8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39838"/>
            <a:ext cx="59563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fld id="{8D1D9E64-A1F6-4868-9439-C9A344EBAD1B}" type="slidenum">
              <a:rPr lang="ru-RU" altLang="ru-RU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7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86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39838"/>
            <a:ext cx="59563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fld id="{78735E68-EC47-41B9-85F2-2E63AE9C0835}" type="slidenum">
              <a:rPr lang="ru-RU" altLang="ru-RU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8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39838"/>
            <a:ext cx="59563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fld id="{78735E68-EC47-41B9-85F2-2E63AE9C0835}" type="slidenum">
              <a:rPr lang="ru-RU" altLang="ru-RU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0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39838"/>
            <a:ext cx="59563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fld id="{78735E68-EC47-41B9-85F2-2E63AE9C0835}" type="slidenum">
              <a:rPr lang="ru-RU" altLang="ru-RU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4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10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2412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1357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2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8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1504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3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8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22 июля 2012 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2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4.jpeg"/><Relationship Id="rId3" Type="http://schemas.openxmlformats.org/officeDocument/2006/relationships/tags" Target="../tags/tag3.xml"/><Relationship Id="rId21" Type="http://schemas.openxmlformats.org/officeDocument/2006/relationships/image" Target="../media/image17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3.jpeg"/><Relationship Id="rId2" Type="http://schemas.openxmlformats.org/officeDocument/2006/relationships/tags" Target="../tags/tag2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19" Type="http://schemas.openxmlformats.org/officeDocument/2006/relationships/image" Target="../media/image15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1"/>
            <a:ext cx="12274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096399" y="1690463"/>
            <a:ext cx="3988205" cy="95018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ambria" panose="02040503050406030204" pitchFamily="18" charset="0"/>
                <a:ea typeface="Cambria Math" panose="02040503050406030204" pitchFamily="18" charset="0"/>
              </a:rPr>
              <a:t>АО </a:t>
            </a:r>
            <a:r>
              <a:rPr lang="en-US" sz="2800" b="1" dirty="0">
                <a:latin typeface="Cambria" panose="02040503050406030204" pitchFamily="18" charset="0"/>
                <a:ea typeface="Cambria Math" panose="02040503050406030204" pitchFamily="18" charset="0"/>
              </a:rPr>
              <a:t>“</a:t>
            </a:r>
            <a:r>
              <a:rPr lang="ru-RU" sz="2800" b="1" dirty="0" err="1">
                <a:latin typeface="Cambria" panose="02040503050406030204" pitchFamily="18" charset="0"/>
                <a:ea typeface="Cambria Math" panose="02040503050406030204" pitchFamily="18" charset="0"/>
              </a:rPr>
              <a:t>РциХимТех</a:t>
            </a:r>
            <a:r>
              <a:rPr lang="en-US" sz="2800" b="1" dirty="0">
                <a:latin typeface="Cambria" panose="02040503050406030204" pitchFamily="18" charset="0"/>
                <a:ea typeface="Cambria Math" panose="02040503050406030204" pitchFamily="18" charset="0"/>
              </a:rPr>
              <a:t>”</a:t>
            </a:r>
            <a:endParaRPr lang="ru-RU" sz="2800" b="1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4897" y="439691"/>
            <a:ext cx="5454287" cy="1636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Региональный центр инжиниринга </a:t>
            </a:r>
          </a:p>
          <a:p>
            <a:pPr>
              <a:defRPr/>
            </a:pPr>
            <a:r>
              <a:rPr lang="ru-RU" b="1" dirty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в сфере химических технологий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94" y="2810897"/>
            <a:ext cx="6071101" cy="178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6718" y="117191"/>
            <a:ext cx="2312996" cy="51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906" y="1190289"/>
            <a:ext cx="3525944" cy="1971113"/>
          </a:xfrm>
          <a:prstGeom prst="rect">
            <a:avLst/>
          </a:prstGeom>
        </p:spPr>
      </p:pic>
      <p:pic>
        <p:nvPicPr>
          <p:cNvPr id="15" name="Picture 2" descr="C:\Users\A\Downloads\desma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5216" y="3161402"/>
            <a:ext cx="2578283" cy="362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2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1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://www.desma.biz/typo3temp/pics/19b6b0f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359" y="1231008"/>
            <a:ext cx="4675817" cy="4089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92985" y="199800"/>
            <a:ext cx="88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Опытная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линия литья изделий из кремнийорганических каучуков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991727" y="811958"/>
            <a:ext cx="105878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Опытная линия литья изделий из жидких </a:t>
            </a:r>
            <a:r>
              <a:rPr lang="ru-RU" sz="1600" dirty="0" smtClean="0">
                <a:latin typeface="Cambria" panose="02040503050406030204" pitchFamily="18" charset="0"/>
              </a:rPr>
              <a:t>силиконовых резин – 3 линии, </a:t>
            </a:r>
            <a:r>
              <a:rPr lang="ru-RU" sz="1600" dirty="0" err="1" smtClean="0">
                <a:latin typeface="Cambria" panose="02040503050406030204" pitchFamily="18" charset="0"/>
              </a:rPr>
              <a:t>термопластавтомат</a:t>
            </a:r>
            <a:r>
              <a:rPr lang="ru-RU" sz="1600" dirty="0" smtClean="0">
                <a:latin typeface="Cambria" panose="02040503050406030204" pitchFamily="18" charset="0"/>
              </a:rPr>
              <a:t> для литья изделий из пластика 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30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Блок-схема: альтернативный процесс 31"/>
          <p:cNvSpPr/>
          <p:nvPr/>
        </p:nvSpPr>
        <p:spPr>
          <a:xfrm>
            <a:off x="991727" y="1848764"/>
            <a:ext cx="5306523" cy="1518279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Подготовка, отработка режимов литья.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Литьё опытных партий изделий из силиконовых каучуков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Разработка технологий литья</a:t>
            </a:r>
          </a:p>
        </p:txBody>
      </p:sp>
      <p:pic>
        <p:nvPicPr>
          <p:cNvPr id="35" name="Picture 3" descr="C:\Users\NovoposelenskihNP\Desktop\boots.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18" y="4839338"/>
            <a:ext cx="1329509" cy="7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1" t="49952" r="46302" b="40730"/>
          <a:stretch/>
        </p:blipFill>
        <p:spPr bwMode="auto">
          <a:xfrm>
            <a:off x="7638658" y="4773893"/>
            <a:ext cx="2105609" cy="9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7" t="33566" r="46302" b="54603"/>
          <a:stretch/>
        </p:blipFill>
        <p:spPr bwMode="auto">
          <a:xfrm>
            <a:off x="6423019" y="3367043"/>
            <a:ext cx="1353612" cy="11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91727" y="1422289"/>
            <a:ext cx="211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работ: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74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985" y="199800"/>
            <a:ext cx="88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Лаборатория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полимеров и композиционных материалов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/>
          <p:cNvSpPr/>
          <p:nvPr/>
        </p:nvSpPr>
        <p:spPr>
          <a:xfrm>
            <a:off x="991727" y="2792573"/>
            <a:ext cx="4942348" cy="1567022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Физико-механические свойства полимеров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Контроль </a:t>
            </a:r>
            <a:r>
              <a:rPr lang="ru-RU" sz="1600" dirty="0">
                <a:solidFill>
                  <a:schemeClr val="tx1"/>
                </a:solidFill>
              </a:rPr>
              <a:t>пожароопасных, токсичные свойств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Отработка </a:t>
            </a:r>
            <a:r>
              <a:rPr lang="ru-RU" sz="1600" dirty="0">
                <a:solidFill>
                  <a:schemeClr val="tx1"/>
                </a:solidFill>
              </a:rPr>
              <a:t>рецептур, изготовление образцов и опытных </a:t>
            </a:r>
            <a:r>
              <a:rPr lang="ru-RU" sz="1600" dirty="0" smtClean="0">
                <a:solidFill>
                  <a:schemeClr val="tx1"/>
                </a:solidFill>
              </a:rPr>
              <a:t>партий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1727" y="811958"/>
            <a:ext cx="1058782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Контроль качества входной и готовой полимерной продукции</a:t>
            </a:r>
          </a:p>
          <a:p>
            <a:pPr lvl="0"/>
            <a:r>
              <a:rPr lang="ru-RU" sz="1600" dirty="0" smtClean="0"/>
              <a:t>Испытания </a:t>
            </a:r>
            <a:r>
              <a:rPr lang="ru-RU" sz="1600" dirty="0"/>
              <a:t>полимерных компаундов</a:t>
            </a:r>
          </a:p>
          <a:p>
            <a:pPr lvl="0"/>
            <a:r>
              <a:rPr lang="ru-RU" sz="1600" dirty="0" smtClean="0"/>
              <a:t>Анализ </a:t>
            </a:r>
            <a:r>
              <a:rPr lang="ru-RU" sz="1600" dirty="0"/>
              <a:t>состава материалов</a:t>
            </a:r>
          </a:p>
          <a:p>
            <a:pPr lvl="0"/>
            <a:r>
              <a:rPr lang="ru-RU" sz="1600" dirty="0" smtClean="0"/>
              <a:t>Разработка </a:t>
            </a:r>
            <a:r>
              <a:rPr lang="ru-RU" sz="1600" dirty="0"/>
              <a:t>рецептур полимерных композиционных материалов</a:t>
            </a:r>
          </a:p>
          <a:p>
            <a:pPr lvl="0"/>
            <a:r>
              <a:rPr lang="ru-RU" sz="1600" dirty="0" smtClean="0"/>
              <a:t>Обкатка </a:t>
            </a:r>
            <a:r>
              <a:rPr lang="ru-RU" sz="1600" dirty="0"/>
              <a:t>и производство опытных партий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0302" y="2347385"/>
            <a:ext cx="211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работ:</a:t>
            </a:r>
            <a:endParaRPr lang="ru-RU" b="1" dirty="0"/>
          </a:p>
        </p:txBody>
      </p:sp>
      <p:pic>
        <p:nvPicPr>
          <p:cNvPr id="10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947" y="2264571"/>
            <a:ext cx="1890727" cy="21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130862824516289411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20" y="2408656"/>
            <a:ext cx="1485851" cy="181478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002" y="2625207"/>
            <a:ext cx="894976" cy="22429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23" y="4568718"/>
            <a:ext cx="2287102" cy="163731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203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8598" y="1853456"/>
            <a:ext cx="2260460" cy="225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6038" y="1823126"/>
            <a:ext cx="1877069" cy="231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092985" y="199800"/>
            <a:ext cx="88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Аналитическая лаборатория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/>
          <p:cNvSpPr/>
          <p:nvPr/>
        </p:nvSpPr>
        <p:spPr>
          <a:xfrm>
            <a:off x="991727" y="2389419"/>
            <a:ext cx="4706318" cy="2430890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ИК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– спектроскопия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Г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ель-проникающая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хроматография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ВЭЖХ,Газовая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хроматография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Препаративная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хроматография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Атомно-абсорбционная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спектрометрия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УФ-спектроскопия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Элементный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анализатор (C, H, N, 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Общее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аналитическое оборудования</a:t>
            </a:r>
            <a:endParaRPr lang="en-US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1727" y="811958"/>
            <a:ext cx="10587824" cy="978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1600" dirty="0" smtClean="0">
                <a:latin typeface="Cambria" panose="02040503050406030204" pitchFamily="18" charset="0"/>
              </a:rPr>
              <a:t>Разработка </a:t>
            </a:r>
            <a:r>
              <a:rPr lang="ru-RU" sz="1600" dirty="0">
                <a:latin typeface="Cambria" panose="02040503050406030204" pitchFamily="18" charset="0"/>
              </a:rPr>
              <a:t>современных инструментальных методов </a:t>
            </a:r>
            <a:r>
              <a:rPr lang="ru-RU" sz="1600" dirty="0" smtClean="0">
                <a:latin typeface="Cambria" panose="02040503050406030204" pitchFamily="18" charset="0"/>
              </a:rPr>
              <a:t>анализа.</a:t>
            </a:r>
            <a:endParaRPr lang="ru-RU" sz="1600" dirty="0">
              <a:latin typeface="Cambria" panose="020405030504060302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1600" dirty="0" smtClean="0">
                <a:latin typeface="Cambria" panose="02040503050406030204" pitchFamily="18" charset="0"/>
              </a:rPr>
              <a:t>Проведение </a:t>
            </a:r>
            <a:r>
              <a:rPr lang="ru-RU" sz="1600" dirty="0">
                <a:latin typeface="Cambria" panose="02040503050406030204" pitchFamily="18" charset="0"/>
              </a:rPr>
              <a:t>анализов при сопровождении исследований и разработок блока технологических </a:t>
            </a:r>
            <a:r>
              <a:rPr lang="ru-RU" sz="1600" dirty="0" smtClean="0">
                <a:latin typeface="Cambria" panose="02040503050406030204" pitchFamily="18" charset="0"/>
              </a:rPr>
              <a:t>лабораторий.</a:t>
            </a:r>
            <a:endParaRPr lang="ru-RU" sz="1600" dirty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dirty="0">
                <a:latin typeface="Cambria" panose="02040503050406030204" pitchFamily="18" charset="0"/>
              </a:rPr>
              <a:t>Компонентный анализ, идентификация химических соединений и полимеров, расшифровка.</a:t>
            </a: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1880" y="4310996"/>
            <a:ext cx="1676591" cy="208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991727" y="2014944"/>
            <a:ext cx="211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работ:</a:t>
            </a:r>
            <a:endParaRPr lang="ru-RU" b="1" dirty="0"/>
          </a:p>
        </p:txBody>
      </p:sp>
      <p:pic>
        <p:nvPicPr>
          <p:cNvPr id="13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7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985" y="199800"/>
            <a:ext cx="88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Лаборатория синтеза и масштабирования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/>
          <p:cNvSpPr/>
          <p:nvPr/>
        </p:nvSpPr>
        <p:spPr>
          <a:xfrm>
            <a:off x="991727" y="2857168"/>
            <a:ext cx="4361323" cy="1591007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Реакторная система – 5 литров вакуум</a:t>
            </a:r>
          </a:p>
          <a:p>
            <a:r>
              <a:rPr lang="ru-RU" sz="1600" dirty="0">
                <a:solidFill>
                  <a:schemeClr val="tx1"/>
                </a:solidFill>
              </a:rPr>
              <a:t>Реакторная система </a:t>
            </a:r>
            <a:r>
              <a:rPr lang="ru-RU" sz="1600" dirty="0" smtClean="0">
                <a:solidFill>
                  <a:schemeClr val="tx1"/>
                </a:solidFill>
              </a:rPr>
              <a:t>18 </a:t>
            </a:r>
            <a:r>
              <a:rPr lang="ru-RU" sz="1600" dirty="0">
                <a:solidFill>
                  <a:schemeClr val="tx1"/>
                </a:solidFill>
              </a:rPr>
              <a:t>литров – давление до </a:t>
            </a:r>
            <a:r>
              <a:rPr lang="ru-RU" sz="1600" dirty="0" smtClean="0">
                <a:solidFill>
                  <a:schemeClr val="tx1"/>
                </a:solidFill>
              </a:rPr>
              <a:t>30 атм. 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Препаративная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ВЭЖХ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1727" y="811958"/>
            <a:ext cx="1058782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Cambria" panose="02040503050406030204" pitchFamily="18" charset="0"/>
              </a:rPr>
              <a:t>Разработка методов синтеза и синтез новых химических продуктов (</a:t>
            </a:r>
            <a:r>
              <a:rPr lang="ru-RU" sz="1600" dirty="0" smtClean="0">
                <a:latin typeface="Cambria" panose="02040503050406030204" pitchFamily="18" charset="0"/>
              </a:rPr>
              <a:t>материалов)и </a:t>
            </a:r>
            <a:r>
              <a:rPr lang="ru-RU" sz="1600" dirty="0">
                <a:latin typeface="Cambria" panose="02040503050406030204" pitchFamily="18" charset="0"/>
              </a:rPr>
              <a:t>масштабирование процесса получения до пилотного </a:t>
            </a:r>
            <a:r>
              <a:rPr lang="ru-RU" sz="1600" dirty="0" smtClean="0">
                <a:latin typeface="Cambria" panose="02040503050406030204" pitchFamily="18" charset="0"/>
              </a:rPr>
              <a:t>уровня.</a:t>
            </a:r>
            <a:endParaRPr lang="ru-RU" sz="1600" dirty="0">
              <a:latin typeface="Cambria" panose="02040503050406030204" pitchFamily="18" charset="0"/>
            </a:endParaRPr>
          </a:p>
          <a:p>
            <a:pPr lvl="0" algn="just"/>
            <a:r>
              <a:rPr lang="ru-RU" sz="1600" dirty="0">
                <a:latin typeface="Cambria" panose="02040503050406030204" pitchFamily="18" charset="0"/>
              </a:rPr>
              <a:t>Встречный синтез при комплексном анализе сложных </a:t>
            </a:r>
            <a:r>
              <a:rPr lang="ru-RU" sz="1600" dirty="0" smtClean="0">
                <a:latin typeface="Cambria" panose="02040503050406030204" pitchFamily="18" charset="0"/>
              </a:rPr>
              <a:t>объектов.</a:t>
            </a:r>
            <a:endParaRPr lang="ru-RU" sz="1600" dirty="0">
              <a:latin typeface="Cambria" panose="02040503050406030204" pitchFamily="18" charset="0"/>
            </a:endParaRPr>
          </a:p>
          <a:p>
            <a:pPr lvl="0" algn="just"/>
            <a:r>
              <a:rPr lang="ru-RU" sz="1600" dirty="0">
                <a:latin typeface="Cambria" panose="02040503050406030204" pitchFamily="18" charset="0"/>
              </a:rPr>
              <a:t>Разработка методов очистки веществ и получение чистых </a:t>
            </a:r>
            <a:r>
              <a:rPr lang="ru-RU" sz="1600" dirty="0" smtClean="0">
                <a:latin typeface="Cambria" panose="02040503050406030204" pitchFamily="18" charset="0"/>
              </a:rPr>
              <a:t>препаратов.</a:t>
            </a:r>
            <a:endParaRPr lang="ru-RU" sz="1600" dirty="0">
              <a:latin typeface="Cambria" panose="02040503050406030204" pitchFamily="18" charset="0"/>
            </a:endParaRPr>
          </a:p>
          <a:p>
            <a:pPr lvl="0" algn="just"/>
            <a:r>
              <a:rPr lang="ru-RU" sz="1600" dirty="0">
                <a:latin typeface="Cambria" panose="02040503050406030204" pitchFamily="18" charset="0"/>
              </a:rPr>
              <a:t>Наработка химических продуктов для проведения лабораторных и опытных испытаний.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1727" y="2399477"/>
            <a:ext cx="211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работ:</a:t>
            </a:r>
            <a:endParaRPr lang="ru-RU" b="1" dirty="0"/>
          </a:p>
        </p:txBody>
      </p:sp>
      <p:pic>
        <p:nvPicPr>
          <p:cNvPr id="10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45" y="2312168"/>
            <a:ext cx="2772903" cy="4159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93" y="2768809"/>
            <a:ext cx="2790558" cy="18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vinci-technologies.ru/sites/default/files/image/cfs%20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57" y="2013592"/>
            <a:ext cx="5248650" cy="27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92985" y="199800"/>
            <a:ext cx="88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Лаборатория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моделирования процессов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нефтеизвлечения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991727" y="811958"/>
            <a:ext cx="105878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Фильтрационная установка для моделирования процесса </a:t>
            </a:r>
            <a:r>
              <a:rPr lang="ru-RU" sz="1600" dirty="0" err="1">
                <a:latin typeface="Cambria" panose="02040503050406030204" pitchFamily="18" charset="0"/>
              </a:rPr>
              <a:t>нефтевытеснения</a:t>
            </a:r>
            <a:r>
              <a:rPr lang="ru-RU" sz="1600" dirty="0">
                <a:latin typeface="Cambria" panose="02040503050406030204" pitchFamily="18" charset="0"/>
              </a:rPr>
              <a:t> и относительной фазовой проницаемости </a:t>
            </a:r>
            <a:r>
              <a:rPr lang="ru-RU" sz="1600" dirty="0" err="1">
                <a:latin typeface="Cambria" panose="02040503050406030204" pitchFamily="18" charset="0"/>
              </a:rPr>
              <a:t>Vinci</a:t>
            </a:r>
            <a:r>
              <a:rPr lang="ru-RU" sz="1600" dirty="0">
                <a:latin typeface="Cambria" panose="02040503050406030204" pitchFamily="18" charset="0"/>
              </a:rPr>
              <a:t> CFS-700 в условиях, приближенных к реальным пластовым.</a:t>
            </a:r>
          </a:p>
        </p:txBody>
      </p:sp>
      <p:pic>
        <p:nvPicPr>
          <p:cNvPr id="30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Блок-схема: альтернативный процесс 31"/>
          <p:cNvSpPr/>
          <p:nvPr/>
        </p:nvSpPr>
        <p:spPr>
          <a:xfrm>
            <a:off x="979117" y="2115315"/>
            <a:ext cx="5592600" cy="2952341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Определение фильтрационных, петрофизических свойств образцов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керна.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Подбор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химических реагентов для технологий ПНП и ИДН в условиях конкретных месторождений.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Разработка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технологий ПНП и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ИДН.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Скрининг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химических реагентов и технологий ПНП и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ИДН.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Дизайн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применения технологий </a:t>
            </a:r>
            <a:r>
              <a:rPr lang="ru-RU" sz="16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нефтеизвлечения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Обоснование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применения технологий ПНП и ИДН при составлении ТЭО разработки месторождения углеводородов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27" y="1658346"/>
            <a:ext cx="211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работ: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17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985" y="199800"/>
            <a:ext cx="88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Лаборатория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рентгенографических исследований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/>
          <p:cNvSpPr/>
          <p:nvPr/>
        </p:nvSpPr>
        <p:spPr>
          <a:xfrm>
            <a:off x="991726" y="2738271"/>
            <a:ext cx="5094749" cy="1957554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Оценка петрофизических  свойств образцов пород,  имитация тока </a:t>
            </a:r>
            <a:r>
              <a:rPr lang="ru-RU" sz="1600" dirty="0" smtClean="0">
                <a:solidFill>
                  <a:schemeClr val="tx1"/>
                </a:solidFill>
              </a:rPr>
              <a:t>жидкости.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Анализ пустот, включений, порового пространства,  контроль </a:t>
            </a:r>
            <a:r>
              <a:rPr lang="ru-RU" sz="1600" dirty="0" err="1" smtClean="0">
                <a:solidFill>
                  <a:schemeClr val="tx1"/>
                </a:solidFill>
              </a:rPr>
              <a:t>сплошности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Координатные измерения, </a:t>
            </a:r>
            <a:r>
              <a:rPr lang="ru-RU" sz="1600" dirty="0" smtClean="0">
                <a:solidFill>
                  <a:schemeClr val="tx1"/>
                </a:solidFill>
              </a:rPr>
              <a:t>обратное проектирование.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1727" y="811958"/>
            <a:ext cx="1058782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Cambria" panose="02040503050406030204" pitchFamily="18" charset="0"/>
              </a:rPr>
              <a:t>Многоцелевой рентгеновский томограф V|TOME|X  </a:t>
            </a:r>
            <a:r>
              <a:rPr lang="ru-RU" sz="1600" dirty="0" smtClean="0">
                <a:latin typeface="Cambria" panose="02040503050406030204" pitchFamily="18" charset="0"/>
              </a:rPr>
              <a:t>m.</a:t>
            </a:r>
            <a:endParaRPr lang="ru-RU" sz="1600" dirty="0">
              <a:latin typeface="Cambria" panose="02040503050406030204" pitchFamily="18" charset="0"/>
            </a:endParaRPr>
          </a:p>
          <a:p>
            <a:pPr lvl="0" algn="just"/>
            <a:r>
              <a:rPr lang="ru-RU" sz="1600" dirty="0">
                <a:latin typeface="Cambria" panose="02040503050406030204" pitchFamily="18" charset="0"/>
              </a:rPr>
              <a:t>Многоцелевая рентгеновская микрофокусная КТ система для 3D метрологии и анализа с напряжением/мощностью до 300 </a:t>
            </a:r>
            <a:r>
              <a:rPr lang="ru-RU" sz="1600" dirty="0" err="1">
                <a:latin typeface="Cambria" panose="02040503050406030204" pitchFamily="18" charset="0"/>
              </a:rPr>
              <a:t>кВ</a:t>
            </a:r>
            <a:r>
              <a:rPr lang="ru-RU" sz="1600" dirty="0">
                <a:latin typeface="Cambria" panose="02040503050406030204" pitchFamily="18" charset="0"/>
              </a:rPr>
              <a:t> /500 Вт </a:t>
            </a:r>
            <a:r>
              <a:rPr lang="ru-RU" sz="1600" dirty="0" smtClean="0">
                <a:latin typeface="Cambria" panose="02040503050406030204" pitchFamily="18" charset="0"/>
              </a:rPr>
              <a:t>. Система </a:t>
            </a:r>
            <a:r>
              <a:rPr lang="ru-RU" sz="1600" dirty="0">
                <a:latin typeface="Cambria" panose="02040503050406030204" pitchFamily="18" charset="0"/>
              </a:rPr>
              <a:t>позволяет распознавать детали размером менее 1 </a:t>
            </a:r>
            <a:r>
              <a:rPr lang="ru-RU" sz="1600" dirty="0" smtClean="0">
                <a:latin typeface="Cambria" panose="02040503050406030204" pitchFamily="18" charset="0"/>
              </a:rPr>
              <a:t>мкм.</a:t>
            </a:r>
          </a:p>
          <a:p>
            <a:pPr lvl="0" algn="just"/>
            <a:r>
              <a:rPr lang="ru-RU" sz="1600" dirty="0" smtClean="0">
                <a:latin typeface="Cambria" panose="02040503050406030204" pitchFamily="18" charset="0"/>
              </a:rPr>
              <a:t>Специализированные </a:t>
            </a:r>
            <a:r>
              <a:rPr lang="ru-RU" sz="1600" dirty="0">
                <a:latin typeface="Cambria" panose="02040503050406030204" pitchFamily="18" charset="0"/>
              </a:rPr>
              <a:t>программные пакеты для обработки полученных параметров </a:t>
            </a:r>
            <a:r>
              <a:rPr lang="ru-RU" sz="1600" dirty="0" smtClean="0">
                <a:latin typeface="Cambria" panose="02040503050406030204" pitchFamily="18" charset="0"/>
              </a:rPr>
              <a:t>образцов.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727" y="2188506"/>
            <a:ext cx="211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работ:</a:t>
            </a:r>
            <a:endParaRPr lang="ru-RU" b="1" dirty="0"/>
          </a:p>
        </p:txBody>
      </p:sp>
      <p:pic>
        <p:nvPicPr>
          <p:cNvPr id="10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57" y="2094426"/>
            <a:ext cx="5203793" cy="34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0377" y="6015684"/>
            <a:ext cx="1649341" cy="553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39"/>
          </a:p>
        </p:txBody>
      </p:sp>
      <p:sp>
        <p:nvSpPr>
          <p:cNvPr id="41" name="Прямоугольник 8"/>
          <p:cNvSpPr>
            <a:spLocks noChangeArrowheads="1"/>
          </p:cNvSpPr>
          <p:nvPr/>
        </p:nvSpPr>
        <p:spPr bwMode="auto">
          <a:xfrm>
            <a:off x="991727" y="5252721"/>
            <a:ext cx="891615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Результат: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Разработана линейка из 7 реагентов для установки первичной переработки нефти.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По предварительным подсчётам экономия компании в результате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импортозамещения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и конкуренции составит 25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в год.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Технологии – собственность ОАО «Татнефть»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245323" y="202675"/>
            <a:ext cx="103342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Пример. </a:t>
            </a:r>
            <a:r>
              <a:rPr lang="ru-RU" sz="2000" b="1" dirty="0">
                <a:solidFill>
                  <a:schemeClr val="tx1"/>
                </a:solidFill>
                <a:latin typeface="Cambria" pitchFamily="18" charset="0"/>
              </a:rPr>
              <a:t>В рамках договора между РЦИ ХИМТЕХ и  ТАТНЕФТЬ проведены НИОКР, создана линейка реагентов для установки первичной переработки нефти.</a:t>
            </a:r>
            <a:endParaRPr lang="ru-RU" sz="2000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46" y="1308679"/>
            <a:ext cx="2332498" cy="802093"/>
          </a:xfrm>
          <a:prstGeom prst="rect">
            <a:avLst/>
          </a:prstGeom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4223991" y="1829933"/>
            <a:ext cx="1673708" cy="1453838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025936" y="2113908"/>
            <a:ext cx="2892544" cy="1037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Задача: </a:t>
            </a:r>
          </a:p>
          <a:p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сформировать пул локальных поставщиков химических реагентов для нефтепереработки </a:t>
            </a: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09" y="3937805"/>
            <a:ext cx="2930965" cy="1272039"/>
          </a:xfrm>
          <a:prstGeom prst="rect">
            <a:avLst/>
          </a:prstGeom>
        </p:spPr>
      </p:pic>
      <p:cxnSp>
        <p:nvCxnSpPr>
          <p:cNvPr id="12" name="Соединительная линия уступом 11"/>
          <p:cNvCxnSpPr/>
          <p:nvPr/>
        </p:nvCxnSpPr>
        <p:spPr>
          <a:xfrm flipH="1" flipV="1">
            <a:off x="2856597" y="1514258"/>
            <a:ext cx="4123766" cy="2194242"/>
          </a:xfrm>
          <a:prstGeom prst="bentConnector3">
            <a:avLst>
              <a:gd name="adj1" fmla="val -5543"/>
            </a:avLst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650967" y="1978097"/>
            <a:ext cx="3293258" cy="590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Решение: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Разработаны составы </a:t>
            </a:r>
            <a:r>
              <a:rPr lang="ru-RU" sz="1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химреагентов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Найдены поставщики сырья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Найдены МСП – потенциальные производители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Проведена работа по организации производства на базе МСП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endParaRPr lang="ru-RU" sz="1197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80" y="4062121"/>
            <a:ext cx="1844269" cy="1002054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7727167" y="4275863"/>
            <a:ext cx="3291058" cy="38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МСП: 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Уруссинский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химический завод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ООО </a:t>
            </a:r>
            <a:r>
              <a:rPr lang="ru-RU" sz="1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Идель-хим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ООО «</a:t>
            </a:r>
            <a:r>
              <a:rPr lang="ru-RU" sz="1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Нефтехимсервис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» (Новое МСП)</a:t>
            </a: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991727" y="97472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http://chempoint.ru/netcat_template/template/2/img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58" y="3276226"/>
            <a:ext cx="2485401" cy="5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76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67" y="2689619"/>
            <a:ext cx="2839011" cy="1596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47" y="2703528"/>
            <a:ext cx="2494815" cy="14033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40377" y="6015684"/>
            <a:ext cx="1649341" cy="553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39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189212" y="222224"/>
            <a:ext cx="8319724" cy="4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Пример </a:t>
            </a:r>
          </a:p>
        </p:txBody>
      </p:sp>
      <p:pic>
        <p:nvPicPr>
          <p:cNvPr id="22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70" y="889203"/>
            <a:ext cx="2533182" cy="452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9211" y="4277736"/>
            <a:ext cx="8631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Cambria" panose="02040503050406030204" pitchFamily="18" charset="0"/>
              </a:rPr>
              <a:t>Совместно с </a:t>
            </a:r>
            <a:r>
              <a:rPr lang="ru-RU" sz="1600" dirty="0" err="1" smtClean="0">
                <a:latin typeface="Cambria" panose="02040503050406030204" pitchFamily="18" charset="0"/>
              </a:rPr>
              <a:t>РциХимТех</a:t>
            </a:r>
            <a:r>
              <a:rPr lang="ru-RU" sz="1600" dirty="0" smtClean="0">
                <a:latin typeface="Cambria" panose="02040503050406030204" pitchFamily="18" charset="0"/>
              </a:rPr>
              <a:t> разработана </a:t>
            </a:r>
            <a:r>
              <a:rPr lang="ru-RU" sz="1600" dirty="0">
                <a:latin typeface="Cambria" panose="02040503050406030204" pitchFamily="18" charset="0"/>
              </a:rPr>
              <a:t>технология производства новейших полимерных материалов для нужд электротехнической области широкого спектра  на основе негорючих составов полиолефиновых полимеров и силиконов.</a:t>
            </a:r>
          </a:p>
          <a:p>
            <a:pPr algn="just"/>
            <a:r>
              <a:rPr lang="ru-RU" sz="1600" u="sng" dirty="0">
                <a:latin typeface="Cambria" panose="02040503050406030204" pitchFamily="18" charset="0"/>
              </a:rPr>
              <a:t>При  консультационном содействии </a:t>
            </a:r>
            <a:r>
              <a:rPr lang="ru-RU" sz="1600" u="sng" dirty="0" err="1" smtClean="0">
                <a:latin typeface="Cambria" panose="02040503050406030204" pitchFamily="18" charset="0"/>
              </a:rPr>
              <a:t>РциХимТех</a:t>
            </a:r>
            <a:r>
              <a:rPr lang="ru-RU" sz="1600" u="sng" dirty="0" smtClean="0">
                <a:latin typeface="Cambria" panose="02040503050406030204" pitchFamily="18" charset="0"/>
              </a:rPr>
              <a:t> компания </a:t>
            </a:r>
            <a:r>
              <a:rPr lang="ru-RU" sz="1600" u="sng" dirty="0">
                <a:latin typeface="Cambria" panose="02040503050406030204" pitchFamily="18" charset="0"/>
              </a:rPr>
              <a:t>получила грант Фонда  содействия развитию малых форм предприятий в научно-технической сфере</a:t>
            </a:r>
          </a:p>
        </p:txBody>
      </p:sp>
      <p:pic>
        <p:nvPicPr>
          <p:cNvPr id="25" name="Рисунок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48" y="1643782"/>
            <a:ext cx="1279277" cy="2566487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2" y="2029829"/>
            <a:ext cx="2595515" cy="17485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90" y="1944805"/>
            <a:ext cx="2425891" cy="83421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1189211" y="669517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02765" y="805092"/>
            <a:ext cx="5817511" cy="79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ambria" panose="02040503050406030204" pitchFamily="18" charset="0"/>
              </a:rPr>
              <a:t>ООО «</a:t>
            </a:r>
            <a:r>
              <a:rPr lang="ru-RU" sz="1600" b="1" dirty="0" err="1">
                <a:latin typeface="Cambria" panose="02040503050406030204" pitchFamily="18" charset="0"/>
              </a:rPr>
              <a:t>Кавимакс</a:t>
            </a:r>
            <a:r>
              <a:rPr lang="ru-RU" sz="1600" b="1" dirty="0">
                <a:latin typeface="Cambria" panose="02040503050406030204" pitchFamily="18" charset="0"/>
              </a:rPr>
              <a:t>» </a:t>
            </a:r>
            <a:r>
              <a:rPr lang="ru-RU" sz="1600" dirty="0">
                <a:latin typeface="Cambria" panose="02040503050406030204" pitchFamily="18" charset="0"/>
              </a:rPr>
              <a:t>– </a:t>
            </a:r>
            <a:r>
              <a:rPr lang="ru-RU" sz="1600" dirty="0" smtClean="0">
                <a:latin typeface="Cambria" panose="02040503050406030204" pitchFamily="18" charset="0"/>
              </a:rPr>
              <a:t>производство </a:t>
            </a:r>
            <a:r>
              <a:rPr lang="ru-RU" sz="1600" dirty="0">
                <a:latin typeface="Cambria" panose="02040503050406030204" pitchFamily="18" charset="0"/>
              </a:rPr>
              <a:t>высокоэффективных анодных </a:t>
            </a:r>
            <a:r>
              <a:rPr lang="ru-RU" sz="1600" dirty="0" err="1" smtClean="0">
                <a:latin typeface="Cambria" panose="02040503050406030204" pitchFamily="18" charset="0"/>
              </a:rPr>
              <a:t>заземлителей</a:t>
            </a:r>
            <a:r>
              <a:rPr lang="ru-RU" sz="1600" dirty="0" smtClean="0">
                <a:latin typeface="Cambria" panose="02040503050406030204" pitchFamily="18" charset="0"/>
              </a:rPr>
              <a:t> для станций катодной защиты</a:t>
            </a:r>
            <a:endParaRPr lang="ru-RU" sz="1600" dirty="0">
              <a:latin typeface="Cambria" panose="02040503050406030204" pitchFamily="18" charset="0"/>
            </a:endParaRP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6064" y="1473058"/>
            <a:ext cx="40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</a:rPr>
              <a:t>Потребители нефтедобывающие компании:</a:t>
            </a:r>
            <a:r>
              <a:rPr lang="ru-RU" sz="1400" dirty="0">
                <a:latin typeface="Cambria" panose="0204050305040603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456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0377" y="6015684"/>
            <a:ext cx="1649341" cy="553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39"/>
          </a:p>
        </p:txBody>
      </p:sp>
      <p:sp>
        <p:nvSpPr>
          <p:cNvPr id="41" name="Прямоугольник 8"/>
          <p:cNvSpPr>
            <a:spLocks noChangeArrowheads="1"/>
          </p:cNvSpPr>
          <p:nvPr/>
        </p:nvSpPr>
        <p:spPr bwMode="auto">
          <a:xfrm>
            <a:off x="1189211" y="5301773"/>
            <a:ext cx="897920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Результат:</a:t>
            </a:r>
          </a:p>
          <a:p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Увеличение объемов продаж до 49 397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тыс.руб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Увеличение объемов выпуска продукции: до 895,78 </a:t>
            </a:r>
            <a:r>
              <a:rPr lang="ru-R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тыс.штук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marL="244345" indent="-244345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создание новых рабочих мест 11 ед.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241506" y="221456"/>
            <a:ext cx="8323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Пример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2594" y="903431"/>
            <a:ext cx="680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Cambria" panose="02040503050406030204" pitchFamily="18" charset="0"/>
              </a:rPr>
              <a:t>ООО «</a:t>
            </a:r>
            <a:r>
              <a:rPr lang="ru-RU" sz="1600" b="1" dirty="0" err="1">
                <a:latin typeface="Cambria" panose="02040503050406030204" pitchFamily="18" charset="0"/>
              </a:rPr>
              <a:t>Тиссан</a:t>
            </a:r>
            <a:r>
              <a:rPr lang="ru-RU" sz="1600" b="1" dirty="0">
                <a:latin typeface="Cambria" panose="02040503050406030204" pitchFamily="18" charset="0"/>
              </a:rPr>
              <a:t>» - </a:t>
            </a:r>
            <a:r>
              <a:rPr lang="ru-RU" sz="1600" dirty="0">
                <a:latin typeface="Cambria" panose="02040503050406030204" pitchFamily="18" charset="0"/>
              </a:rPr>
              <a:t>производство полиамидных труб и трубопроводов для </a:t>
            </a:r>
            <a:r>
              <a:rPr lang="ru-RU" sz="1600" dirty="0" err="1">
                <a:latin typeface="Cambria" panose="02040503050406030204" pitchFamily="18" charset="0"/>
              </a:rPr>
              <a:t>пневмотормозных</a:t>
            </a:r>
            <a:r>
              <a:rPr lang="ru-RU" sz="1600" dirty="0">
                <a:latin typeface="Cambria" panose="02040503050406030204" pitchFamily="18" charset="0"/>
              </a:rPr>
              <a:t> и топливных систем.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2129" y="4163228"/>
            <a:ext cx="874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latin typeface="Cambria" panose="02040503050406030204" pitchFamily="18" charset="0"/>
              </a:rPr>
              <a:t>При содействии РЦИ ХИМТЕХ разработана программа модернизации производственных мощностей «</a:t>
            </a:r>
            <a:r>
              <a:rPr lang="ru-RU" sz="1600" u="sng" dirty="0" err="1">
                <a:latin typeface="Cambria" panose="02040503050406030204" pitchFamily="18" charset="0"/>
              </a:rPr>
              <a:t>Тиссан</a:t>
            </a:r>
            <a:r>
              <a:rPr lang="ru-RU" sz="1600" u="sng" dirty="0">
                <a:latin typeface="Cambria" panose="02040503050406030204" pitchFamily="18" charset="0"/>
              </a:rPr>
              <a:t>» по выпуску полиамидных изделий. В результате Компания получила субсидии на закупку оборудования программы «50 на 50» Министерства экономики РТ.</a:t>
            </a:r>
          </a:p>
        </p:txBody>
      </p:sp>
      <p:pic>
        <p:nvPicPr>
          <p:cNvPr id="10" name="Рисунок 9" descr="http://www.tissan.ru/i/theme/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2" y="775366"/>
            <a:ext cx="1569722" cy="105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64" y="1868205"/>
            <a:ext cx="2220054" cy="1040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56" y="1949202"/>
            <a:ext cx="1237254" cy="12341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79" y="1868205"/>
            <a:ext cx="1187392" cy="195071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189211" y="669517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3678" y="2004595"/>
            <a:ext cx="290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</a:rPr>
              <a:t>Продукция компании поставляется на автомобильные заводы: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pic>
        <p:nvPicPr>
          <p:cNvPr id="18" name="Рисунок 17" descr="http://tissan.ru/i_pic/produc/2sloi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871" y="1356545"/>
            <a:ext cx="2364164" cy="175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5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985" y="199800"/>
            <a:ext cx="88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Пути взаимодействия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РциХимТех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с крупными организациями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097436" y="58550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57437" y="2106581"/>
            <a:ext cx="3027823" cy="1215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latin typeface="Cambria" panose="02040503050406030204" pitchFamily="18" charset="0"/>
              </a:rPr>
              <a:t>КМПО</a:t>
            </a:r>
            <a:r>
              <a:rPr lang="ru-RU" sz="1300" b="1" u="sng" dirty="0">
                <a:latin typeface="Cambria" panose="02040503050406030204" pitchFamily="18" charset="0"/>
              </a:rPr>
              <a:t>, Институт проблем экологии и недропользования АН РТ, </a:t>
            </a:r>
            <a:r>
              <a:rPr lang="ru-RU" sz="1300" b="1" u="sng" dirty="0" smtClean="0">
                <a:latin typeface="Cambria" panose="02040503050406030204" pitchFamily="18" charset="0"/>
              </a:rPr>
              <a:t>Гос. </a:t>
            </a:r>
            <a:r>
              <a:rPr lang="ru-RU" sz="1300" b="1" u="sng" dirty="0">
                <a:latin typeface="Cambria" panose="02040503050406030204" pitchFamily="18" charset="0"/>
              </a:rPr>
              <a:t>институт прикладной оптики и </a:t>
            </a:r>
            <a:r>
              <a:rPr lang="ru-RU" sz="1300" b="1" u="sng" dirty="0" err="1">
                <a:latin typeface="Cambria" panose="02040503050406030204" pitchFamily="18" charset="0"/>
              </a:rPr>
              <a:t>др</a:t>
            </a:r>
            <a:endParaRPr lang="ru-RU" sz="1300" b="1" u="sng" dirty="0" smtClean="0">
              <a:latin typeface="Cambria" panose="02040503050406030204" pitchFamily="18" charset="0"/>
            </a:endParaRPr>
          </a:p>
          <a:p>
            <a:endParaRPr lang="ru-RU" sz="1000" b="1" u="sng" dirty="0" smtClean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Исследование </a:t>
            </a:r>
            <a:r>
              <a:rPr lang="ru-RU" sz="1200" dirty="0">
                <a:latin typeface="Cambria" panose="02040503050406030204" pitchFamily="18" charset="0"/>
              </a:rPr>
              <a:t>структуры, контроль качества образцов, </a:t>
            </a:r>
            <a:r>
              <a:rPr lang="ru-RU" sz="1200" dirty="0" smtClean="0">
                <a:latin typeface="Cambria" panose="02040503050406030204" pitchFamily="18" charset="0"/>
              </a:rPr>
              <a:t>изделий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4715" y="3387604"/>
            <a:ext cx="181829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ru-RU" sz="1400" b="1" u="sng" dirty="0" smtClean="0">
              <a:latin typeface="Cambria" panose="02040503050406030204" pitchFamily="18" charset="0"/>
            </a:endParaRPr>
          </a:p>
          <a:p>
            <a:r>
              <a:rPr lang="ru-RU" sz="1600" b="1" u="sng" dirty="0" smtClean="0">
                <a:latin typeface="Cambria" panose="02040503050406030204" pitchFamily="18" charset="0"/>
              </a:rPr>
              <a:t>АО «</a:t>
            </a:r>
            <a:r>
              <a:rPr lang="ru-RU" sz="1600" b="1" u="sng" dirty="0" err="1" smtClean="0">
                <a:latin typeface="Cambria" panose="02040503050406030204" pitchFamily="18" charset="0"/>
              </a:rPr>
              <a:t>РциХимТех</a:t>
            </a:r>
            <a:r>
              <a:rPr lang="ru-RU" sz="1600" b="1" u="sng" dirty="0" smtClean="0">
                <a:latin typeface="Cambria" panose="02040503050406030204" pitchFamily="18" charset="0"/>
              </a:rPr>
              <a:t>»</a:t>
            </a:r>
            <a:endParaRPr lang="ru-RU" sz="1600" b="1" u="sng" dirty="0">
              <a:latin typeface="Cambria" panose="02040503050406030204" pitchFamily="18" charset="0"/>
            </a:endParaRPr>
          </a:p>
          <a:p>
            <a:endParaRPr lang="ru-RU" sz="1200" dirty="0" smtClean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1514" y="1939135"/>
            <a:ext cx="3020296" cy="815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latin typeface="Cambria" panose="02040503050406030204" pitchFamily="18" charset="0"/>
              </a:rPr>
              <a:t>ПАО </a:t>
            </a:r>
            <a:r>
              <a:rPr lang="ru-RU" sz="1300" b="1" u="sng" dirty="0">
                <a:latin typeface="Cambria" panose="02040503050406030204" pitchFamily="18" charset="0"/>
              </a:rPr>
              <a:t>«КАМАЗ», </a:t>
            </a:r>
            <a:r>
              <a:rPr lang="ru-RU" sz="1300" b="1" u="sng" dirty="0" smtClean="0">
                <a:latin typeface="Cambria" panose="02040503050406030204" pitchFamily="18" charset="0"/>
              </a:rPr>
              <a:t>ФОРД-</a:t>
            </a:r>
            <a:r>
              <a:rPr lang="ru-RU" sz="1300" b="1" u="sng" dirty="0" err="1" smtClean="0">
                <a:latin typeface="Cambria" panose="02040503050406030204" pitchFamily="18" charset="0"/>
              </a:rPr>
              <a:t>Солерс</a:t>
            </a:r>
            <a:endParaRPr lang="ru-RU" sz="1300" b="1" u="sng" dirty="0" smtClean="0">
              <a:latin typeface="Cambria" panose="02040503050406030204" pitchFamily="18" charset="0"/>
            </a:endParaRPr>
          </a:p>
          <a:p>
            <a:endParaRPr lang="ru-RU" sz="1000" b="1" u="sng" dirty="0" smtClean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Производства </a:t>
            </a:r>
            <a:r>
              <a:rPr lang="ru-RU" sz="1200" dirty="0">
                <a:latin typeface="Cambria" panose="02040503050406030204" pitchFamily="18" charset="0"/>
              </a:rPr>
              <a:t>автомобильных элементов из жидкого силикона</a:t>
            </a:r>
            <a:endParaRPr lang="ru-RU" sz="1200" dirty="0" smtClean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3839" y="4929962"/>
            <a:ext cx="2741568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Cambria" panose="02040503050406030204" pitchFamily="18" charset="0"/>
              </a:rPr>
              <a:t>ООО </a:t>
            </a:r>
            <a:r>
              <a:rPr lang="ru-RU" sz="1400" b="1" u="sng" dirty="0">
                <a:latin typeface="Cambria" panose="02040503050406030204" pitchFamily="18" charset="0"/>
              </a:rPr>
              <a:t>«П-Д Татнефть-</a:t>
            </a:r>
            <a:r>
              <a:rPr lang="ru-RU" sz="1400" b="1" u="sng" dirty="0" err="1">
                <a:latin typeface="Cambria" panose="02040503050406030204" pitchFamily="18" charset="0"/>
              </a:rPr>
              <a:t>Алабуга</a:t>
            </a:r>
            <a:r>
              <a:rPr lang="ru-RU" sz="1400" b="1" u="sng" dirty="0">
                <a:latin typeface="Cambria" panose="02040503050406030204" pitchFamily="18" charset="0"/>
              </a:rPr>
              <a:t> Стекловолокно</a:t>
            </a:r>
            <a:r>
              <a:rPr lang="ru-RU" sz="1400" b="1" u="sng" dirty="0" smtClean="0">
                <a:latin typeface="Cambria" panose="02040503050406030204" pitchFamily="18" charset="0"/>
              </a:rPr>
              <a:t>»</a:t>
            </a:r>
          </a:p>
          <a:p>
            <a:endParaRPr lang="ru-RU" sz="1000" b="1" u="sng" dirty="0" smtClean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Поиск </a:t>
            </a:r>
            <a:r>
              <a:rPr lang="ru-RU" sz="1200" dirty="0">
                <a:latin typeface="Cambria" panose="02040503050406030204" pitchFamily="18" charset="0"/>
              </a:rPr>
              <a:t>импортозамещающей продукции, </a:t>
            </a:r>
            <a:r>
              <a:rPr lang="ru-RU" sz="1200" dirty="0" smtClean="0">
                <a:latin typeface="Cambria" panose="02040503050406030204" pitchFamily="18" charset="0"/>
              </a:rPr>
              <a:t>аналитические </a:t>
            </a:r>
            <a:r>
              <a:rPr lang="ru-RU" sz="1200" dirty="0">
                <a:latin typeface="Cambria" panose="02040503050406030204" pitchFamily="18" charset="0"/>
              </a:rPr>
              <a:t>исследования с дальнейшим синтезом-подбором экономический выгодных </a:t>
            </a:r>
            <a:r>
              <a:rPr lang="ru-RU" sz="1200" dirty="0" smtClean="0">
                <a:latin typeface="Cambria" panose="02040503050406030204" pitchFamily="18" charset="0"/>
              </a:rPr>
              <a:t>аналогов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6144" y="5730513"/>
            <a:ext cx="3005666" cy="815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latin typeface="Cambria" panose="02040503050406030204" pitchFamily="18" charset="0"/>
              </a:rPr>
              <a:t>ОАО </a:t>
            </a:r>
            <a:r>
              <a:rPr lang="ru-RU" sz="1300" b="1" u="sng" dirty="0">
                <a:latin typeface="Cambria" panose="02040503050406030204" pitchFamily="18" charset="0"/>
              </a:rPr>
              <a:t>«</a:t>
            </a:r>
            <a:r>
              <a:rPr lang="ru-RU" sz="1300" b="1" u="sng" dirty="0" err="1" smtClean="0">
                <a:latin typeface="Cambria" panose="02040503050406030204" pitchFamily="18" charset="0"/>
              </a:rPr>
              <a:t>Татхимфармпрепараты</a:t>
            </a:r>
            <a:r>
              <a:rPr lang="ru-RU" sz="1300" b="1" u="sng" dirty="0" smtClean="0">
                <a:latin typeface="Cambria" panose="02040503050406030204" pitchFamily="18" charset="0"/>
              </a:rPr>
              <a:t>»</a:t>
            </a:r>
          </a:p>
          <a:p>
            <a:endParaRPr lang="ru-RU" sz="1000" b="1" u="sng" dirty="0" smtClean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Услуги </a:t>
            </a:r>
            <a:r>
              <a:rPr lang="ru-RU" sz="1200" dirty="0">
                <a:latin typeface="Cambria" panose="02040503050406030204" pitchFamily="18" charset="0"/>
              </a:rPr>
              <a:t>по наработке активных </a:t>
            </a:r>
            <a:r>
              <a:rPr lang="ru-RU" sz="1200" dirty="0" smtClean="0">
                <a:latin typeface="Cambria" panose="02040503050406030204" pitchFamily="18" charset="0"/>
              </a:rPr>
              <a:t>компонентов, </a:t>
            </a:r>
            <a:r>
              <a:rPr lang="ru-RU" sz="1200" dirty="0">
                <a:latin typeface="Cambria" panose="02040503050406030204" pitchFamily="18" charset="0"/>
              </a:rPr>
              <a:t>очистке </a:t>
            </a:r>
            <a:r>
              <a:rPr lang="ru-RU" sz="1200" dirty="0" smtClean="0">
                <a:latin typeface="Cambria" panose="02040503050406030204" pitchFamily="18" charset="0"/>
              </a:rPr>
              <a:t>веществ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57437" y="791836"/>
            <a:ext cx="302782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300" b="1" u="sng" dirty="0" err="1" smtClean="0">
                <a:latin typeface="Cambria" panose="02040503050406030204" pitchFamily="18" charset="0"/>
              </a:rPr>
              <a:t>Таткабель</a:t>
            </a:r>
            <a:r>
              <a:rPr lang="ru-RU" sz="1300" b="1" u="sng" dirty="0" smtClean="0">
                <a:latin typeface="Cambria" panose="02040503050406030204" pitchFamily="18" charset="0"/>
              </a:rPr>
              <a:t> </a:t>
            </a:r>
            <a:r>
              <a:rPr lang="ru-RU" sz="1300" b="1" u="sng" dirty="0">
                <a:latin typeface="Cambria" panose="02040503050406030204" pitchFamily="18" charset="0"/>
              </a:rPr>
              <a:t>и другие кабельные предприятия </a:t>
            </a:r>
            <a:r>
              <a:rPr lang="ru-RU" sz="1300" b="1" u="sng" dirty="0" smtClean="0">
                <a:latin typeface="Cambria" panose="02040503050406030204" pitchFamily="18" charset="0"/>
              </a:rPr>
              <a:t>РФ</a:t>
            </a:r>
          </a:p>
          <a:p>
            <a:endParaRPr lang="ru-RU" sz="1000" b="1" u="sng" dirty="0" smtClean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Отработка </a:t>
            </a:r>
            <a:r>
              <a:rPr lang="ru-RU" sz="1200" dirty="0">
                <a:latin typeface="Cambria" panose="02040503050406030204" pitchFamily="18" charset="0"/>
              </a:rPr>
              <a:t>рецептур и технологий производства </a:t>
            </a:r>
            <a:r>
              <a:rPr lang="ru-RU" sz="1200" dirty="0" err="1" smtClean="0">
                <a:latin typeface="Cambria" panose="02040503050406030204" pitchFamily="18" charset="0"/>
              </a:rPr>
              <a:t>импортзамещающих</a:t>
            </a:r>
            <a:r>
              <a:rPr lang="ru-RU" sz="1200" dirty="0" smtClean="0">
                <a:latin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</a:rPr>
              <a:t>безгалогенных</a:t>
            </a:r>
            <a:r>
              <a:rPr lang="ru-RU" sz="1200" dirty="0">
                <a:latin typeface="Cambria" panose="02040503050406030204" pitchFamily="18" charset="0"/>
              </a:rPr>
              <a:t> полимерных </a:t>
            </a:r>
            <a:r>
              <a:rPr lang="ru-RU" sz="1200" dirty="0" smtClean="0">
                <a:latin typeface="Cambria" panose="02040503050406030204" pitchFamily="18" charset="0"/>
              </a:rPr>
              <a:t>компаундов</a:t>
            </a:r>
            <a:endParaRPr lang="ru-RU" sz="1000" dirty="0" smtClean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3987" y="816080"/>
            <a:ext cx="3027823" cy="10002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300" b="1" u="sng" dirty="0">
                <a:latin typeface="Cambria" panose="02040503050406030204" pitchFamily="18" charset="0"/>
              </a:rPr>
              <a:t>АО «</a:t>
            </a:r>
            <a:r>
              <a:rPr lang="ru-RU" sz="1300" b="1" u="sng" dirty="0" smtClean="0">
                <a:latin typeface="Cambria" panose="02040503050406030204" pitchFamily="18" charset="0"/>
              </a:rPr>
              <a:t>Татнефть»</a:t>
            </a:r>
          </a:p>
          <a:p>
            <a:endParaRPr lang="ru-RU" sz="1000" b="1" u="sng" dirty="0" smtClean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Разработка </a:t>
            </a:r>
            <a:r>
              <a:rPr lang="ru-RU" sz="1200" dirty="0">
                <a:latin typeface="Cambria" panose="02040503050406030204" pitchFamily="18" charset="0"/>
              </a:rPr>
              <a:t>пакетов </a:t>
            </a:r>
            <a:r>
              <a:rPr lang="ru-RU" sz="1200" dirty="0" smtClean="0">
                <a:latin typeface="Cambria" panose="02040503050406030204" pitchFamily="18" charset="0"/>
              </a:rPr>
              <a:t>реагентов, решение проблем, возникающих в процессах производства</a:t>
            </a:r>
            <a:endParaRPr lang="ru-RU" sz="1000" dirty="0" smtClean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3839" y="774733"/>
            <a:ext cx="2741568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400" b="1" u="sng" dirty="0" err="1" smtClean="0">
                <a:latin typeface="Cambria" panose="02040503050406030204" pitchFamily="18" charset="0"/>
              </a:rPr>
              <a:t>Татнефтехиминвестхолдинг</a:t>
            </a:r>
            <a:r>
              <a:rPr lang="ru-RU" sz="1400" b="1" u="sng" dirty="0">
                <a:latin typeface="Cambria" panose="02040503050406030204" pitchFamily="18" charset="0"/>
              </a:rPr>
              <a:t>, ТАИФ: Казаньоргсинтез, </a:t>
            </a:r>
            <a:r>
              <a:rPr lang="ru-RU" sz="1400" b="1" u="sng" dirty="0" smtClean="0">
                <a:latin typeface="Cambria" panose="02040503050406030204" pitchFamily="18" charset="0"/>
              </a:rPr>
              <a:t>Нижнекамскнефтехим</a:t>
            </a:r>
          </a:p>
          <a:p>
            <a:endParaRPr lang="ru-RU" sz="1000" b="1" u="sng" dirty="0" smtClean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Сотрудничество и консолидация усилий в области совершенствования и создания производств мало и средне тоннажной </a:t>
            </a:r>
            <a:r>
              <a:rPr lang="ru-RU" sz="1200" dirty="0" smtClean="0">
                <a:latin typeface="Cambria" panose="02040503050406030204" pitchFamily="18" charset="0"/>
              </a:rPr>
              <a:t>химии</a:t>
            </a:r>
            <a:endParaRPr lang="ru-RU" sz="1000" dirty="0" smtClean="0">
              <a:latin typeface="Cambria" panose="02040503050406030204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5898342" y="2785164"/>
            <a:ext cx="968144" cy="561561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5913954" y="4193582"/>
            <a:ext cx="968144" cy="565481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06144" y="2869794"/>
            <a:ext cx="3005666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latin typeface="Cambria" panose="02040503050406030204" pitchFamily="18" charset="0"/>
              </a:rPr>
              <a:t>Татнефть</a:t>
            </a:r>
            <a:r>
              <a:rPr lang="ru-RU" sz="1300" b="1" u="sng" dirty="0">
                <a:latin typeface="Cambria" panose="02040503050406030204" pitchFamily="18" charset="0"/>
              </a:rPr>
              <a:t>, </a:t>
            </a:r>
            <a:r>
              <a:rPr lang="ru-RU" sz="1300" b="1" u="sng" dirty="0" err="1">
                <a:latin typeface="Cambria" panose="02040503050406030204" pitchFamily="18" charset="0"/>
              </a:rPr>
              <a:t>ТатНИПИнефть</a:t>
            </a:r>
            <a:r>
              <a:rPr lang="ru-RU" sz="1300" b="1" u="sng" dirty="0">
                <a:latin typeface="Cambria" panose="02040503050406030204" pitchFamily="18" charset="0"/>
              </a:rPr>
              <a:t>, </a:t>
            </a:r>
            <a:r>
              <a:rPr lang="ru-RU" sz="1300" b="1" u="sng" dirty="0" err="1">
                <a:latin typeface="Cambria" panose="02040503050406030204" pitchFamily="18" charset="0"/>
              </a:rPr>
              <a:t>Шешмаойл</a:t>
            </a:r>
            <a:r>
              <a:rPr lang="ru-RU" sz="1300" b="1" u="sng" dirty="0">
                <a:latin typeface="Cambria" panose="02040503050406030204" pitchFamily="18" charset="0"/>
              </a:rPr>
              <a:t>, </a:t>
            </a:r>
            <a:r>
              <a:rPr lang="ru-RU" sz="1300" b="1" u="sng" dirty="0" err="1">
                <a:latin typeface="Cambria" panose="02040503050406030204" pitchFamily="18" charset="0"/>
              </a:rPr>
              <a:t>ТатРИТЭК</a:t>
            </a:r>
            <a:r>
              <a:rPr lang="ru-RU" sz="1300" b="1" u="sng" dirty="0">
                <a:latin typeface="Cambria" panose="02040503050406030204" pitchFamily="18" charset="0"/>
              </a:rPr>
              <a:t>, Институт геологии и нефтегазовых технологий, нефтедобывающие и сервисные компании </a:t>
            </a:r>
            <a:r>
              <a:rPr lang="ru-RU" sz="1300" b="1" u="sng" dirty="0" smtClean="0">
                <a:latin typeface="Cambria" panose="02040503050406030204" pitchFamily="18" charset="0"/>
              </a:rPr>
              <a:t>России</a:t>
            </a:r>
          </a:p>
          <a:p>
            <a:endParaRPr lang="ru-RU" sz="1000" b="1" u="sng" dirty="0" smtClean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Лабораторные </a:t>
            </a:r>
            <a:r>
              <a:rPr lang="ru-RU" sz="1200" dirty="0">
                <a:latin typeface="Cambria" panose="02040503050406030204" pitchFamily="18" charset="0"/>
              </a:rPr>
              <a:t>услуги </a:t>
            </a:r>
            <a:r>
              <a:rPr lang="ru-RU" sz="1200" dirty="0" smtClean="0">
                <a:latin typeface="Cambria" panose="02040503050406030204" pitchFamily="18" charset="0"/>
              </a:rPr>
              <a:t>,разработка </a:t>
            </a:r>
            <a:r>
              <a:rPr lang="ru-RU" sz="1200" dirty="0">
                <a:latin typeface="Cambria" panose="02040503050406030204" pitchFamily="18" charset="0"/>
              </a:rPr>
              <a:t>реагентов и </a:t>
            </a:r>
            <a:r>
              <a:rPr lang="ru-RU" sz="1200" dirty="0" smtClean="0">
                <a:latin typeface="Cambria" panose="02040503050406030204" pitchFamily="18" charset="0"/>
              </a:rPr>
              <a:t>технологий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6144" y="4607930"/>
            <a:ext cx="3005666" cy="10002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latin typeface="Cambria" panose="02040503050406030204" pitchFamily="18" charset="0"/>
              </a:rPr>
              <a:t>КЗСК-Силикон</a:t>
            </a:r>
          </a:p>
          <a:p>
            <a:endParaRPr lang="ru-RU" sz="1000" b="1" u="sng" dirty="0" smtClean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Участие в организации и развитии «Силиконового промышленного кластера </a:t>
            </a:r>
            <a:r>
              <a:rPr lang="ru-RU" sz="1200" dirty="0" smtClean="0">
                <a:latin typeface="Cambria" panose="02040503050406030204" pitchFamily="18" charset="0"/>
              </a:rPr>
              <a:t>РТ»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57437" y="3428418"/>
            <a:ext cx="3027823" cy="14311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latin typeface="Cambria" panose="02040503050406030204" pitchFamily="18" charset="0"/>
              </a:rPr>
              <a:t>ВУЗы </a:t>
            </a:r>
            <a:r>
              <a:rPr lang="ru-RU" sz="1300" b="1" u="sng" dirty="0">
                <a:latin typeface="Cambria" panose="02040503050406030204" pitchFamily="18" charset="0"/>
              </a:rPr>
              <a:t>(КФУ, КНИТУ), </a:t>
            </a:r>
            <a:r>
              <a:rPr lang="ru-RU" sz="1300" b="1" u="sng" dirty="0" smtClean="0">
                <a:latin typeface="Cambria" panose="02040503050406030204" pitchFamily="18" charset="0"/>
              </a:rPr>
              <a:t>Академия </a:t>
            </a:r>
            <a:r>
              <a:rPr lang="ru-RU" sz="1300" b="1" u="sng" dirty="0">
                <a:latin typeface="Cambria" panose="02040503050406030204" pitchFamily="18" charset="0"/>
              </a:rPr>
              <a:t>наук РТ, </a:t>
            </a:r>
            <a:r>
              <a:rPr lang="ru-RU" sz="1300" b="1" u="sng" dirty="0" smtClean="0">
                <a:latin typeface="Cambria" panose="02040503050406030204" pitchFamily="18" charset="0"/>
              </a:rPr>
              <a:t>научные центры, субъекты </a:t>
            </a:r>
            <a:r>
              <a:rPr lang="ru-RU" sz="1300" b="1" u="sng" dirty="0">
                <a:latin typeface="Cambria" panose="02040503050406030204" pitchFamily="18" charset="0"/>
              </a:rPr>
              <a:t>инновационной структуры </a:t>
            </a:r>
            <a:endParaRPr lang="ru-RU" sz="1300" b="1" u="sng" dirty="0" smtClean="0">
              <a:latin typeface="Cambria" panose="02040503050406030204" pitchFamily="18" charset="0"/>
            </a:endParaRPr>
          </a:p>
          <a:p>
            <a:endParaRPr lang="ru-RU" sz="1000" dirty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НИОКР</a:t>
            </a:r>
            <a:r>
              <a:rPr lang="ru-RU" sz="1200" dirty="0">
                <a:latin typeface="Cambria" panose="02040503050406030204" pitchFamily="18" charset="0"/>
              </a:rPr>
              <a:t>, </a:t>
            </a:r>
            <a:r>
              <a:rPr lang="ru-RU" sz="1200" dirty="0" smtClean="0">
                <a:latin typeface="Cambria" panose="02040503050406030204" pitchFamily="18" charset="0"/>
              </a:rPr>
              <a:t>коммерциализация </a:t>
            </a:r>
            <a:r>
              <a:rPr lang="ru-RU" sz="1200" dirty="0">
                <a:latin typeface="Cambria" panose="02040503050406030204" pitchFamily="18" charset="0"/>
              </a:rPr>
              <a:t>разработок по приоритетным для РТ, в том числе импортозамещающим </a:t>
            </a:r>
            <a:r>
              <a:rPr lang="ru-RU" sz="1200" dirty="0" smtClean="0">
                <a:latin typeface="Cambria" panose="02040503050406030204" pitchFamily="18" charset="0"/>
              </a:rPr>
              <a:t>направлениям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57436" y="4968366"/>
            <a:ext cx="3027823" cy="815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latin typeface="Cambria" panose="02040503050406030204" pitchFamily="18" charset="0"/>
              </a:rPr>
              <a:t>Крупные предприятия РТ</a:t>
            </a:r>
          </a:p>
          <a:p>
            <a:endParaRPr lang="ru-RU" sz="1000" dirty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Поиск </a:t>
            </a:r>
            <a:r>
              <a:rPr lang="ru-RU" sz="1200" dirty="0">
                <a:latin typeface="Cambria" panose="02040503050406030204" pitchFamily="18" charset="0"/>
              </a:rPr>
              <a:t>путей переработки отходов крупных предприятий </a:t>
            </a:r>
            <a:r>
              <a:rPr lang="ru-RU" sz="1200" dirty="0" smtClean="0">
                <a:latin typeface="Cambria" panose="02040503050406030204" pitchFamily="18" charset="0"/>
              </a:rPr>
              <a:t>РТ</a:t>
            </a:r>
          </a:p>
        </p:txBody>
      </p:sp>
      <p:sp>
        <p:nvSpPr>
          <p:cNvPr id="31" name="Стрелка вверх 30"/>
          <p:cNvSpPr/>
          <p:nvPr/>
        </p:nvSpPr>
        <p:spPr>
          <a:xfrm>
            <a:off x="7155426" y="3487016"/>
            <a:ext cx="968144" cy="561561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4624150" y="3490133"/>
            <a:ext cx="968144" cy="561561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8852" cy="686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1126564" y="200922"/>
            <a:ext cx="8893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1pPr>
            <a:lvl2pPr marL="742950" indent="-28575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2pPr>
            <a:lvl3pPr marL="11430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3pPr>
            <a:lvl4pPr marL="16002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4pPr>
            <a:lvl5pPr marL="2057400" indent="-228600"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04040"/>
                </a:solidFill>
                <a:latin typeface="DINPro-Medium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АО «Региональный центр инжиниринга в сфере химических технологий»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26563" y="721399"/>
            <a:ext cx="3941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latin typeface="Calibri" panose="020F0502020204030204" pitchFamily="34" charset="0"/>
              </a:rPr>
              <a:t>Создан 6 декабря 2013 года </a:t>
            </a:r>
            <a:r>
              <a:rPr lang="ru-RU" sz="1600" dirty="0" smtClean="0">
                <a:latin typeface="Calibri" panose="020F0502020204030204" pitchFamily="34" charset="0"/>
              </a:rPr>
              <a:t>в рамках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программы по развитию малого и среднего предпринимательства Минэкономразвития РФ</a:t>
            </a:r>
          </a:p>
        </p:txBody>
      </p:sp>
      <p:pic>
        <p:nvPicPr>
          <p:cNvPr id="34" name="Picture 6" descr="http://t0.gstatic.com/images?q=tbn:ANd9GcTB9bofvTwh4Muskm1PwWwxoNSfq2M5w8H6yydq_dMJklMrXt0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47" y="701166"/>
            <a:ext cx="2650863" cy="12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http://umnik.fasie.ru/static/konkurs/common/images/fasie/fasie_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80" y="879341"/>
            <a:ext cx="2983372" cy="102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6371223" y="5801534"/>
            <a:ext cx="1947628" cy="469320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467" tIns="109467" rIns="109467" bIns="109467" spcCol="1270"/>
          <a:lstStyle/>
          <a:p>
            <a:pPr algn="ctr" defTabSz="684166">
              <a:lnSpc>
                <a:spcPct val="90000"/>
              </a:lnSpc>
              <a:spcAft>
                <a:spcPct val="35000"/>
              </a:spcAft>
              <a:defRPr/>
            </a:pPr>
            <a:endParaRPr lang="ru-RU" sz="1539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656152" y="5809108"/>
            <a:ext cx="1957725" cy="460686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467" tIns="109467" rIns="109467" bIns="109467" spcCol="1270"/>
          <a:lstStyle/>
          <a:p>
            <a:pPr algn="ctr" defTabSz="684166">
              <a:lnSpc>
                <a:spcPct val="90000"/>
              </a:lnSpc>
              <a:spcAft>
                <a:spcPct val="35000"/>
              </a:spcAft>
              <a:defRPr/>
            </a:pPr>
            <a:endParaRPr lang="ru-RU" sz="1539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313016" y="5800474"/>
            <a:ext cx="1947628" cy="469320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467" tIns="109467" rIns="109467" bIns="109467" spcCol="1270"/>
          <a:lstStyle/>
          <a:p>
            <a:pPr algn="ctr" defTabSz="684166">
              <a:lnSpc>
                <a:spcPct val="90000"/>
              </a:lnSpc>
              <a:spcAft>
                <a:spcPct val="35000"/>
              </a:spcAft>
              <a:defRPr/>
            </a:pPr>
            <a:endParaRPr lang="ru-RU" sz="1539" dirty="0"/>
          </a:p>
        </p:txBody>
      </p:sp>
      <p:pic>
        <p:nvPicPr>
          <p:cNvPr id="3" name="Picture 2" descr="http://chempoint.ru/netcat_template/template/2/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34" y="5170206"/>
            <a:ext cx="1897760" cy="4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2" y="1910676"/>
            <a:ext cx="4346040" cy="3259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6863" y="2227478"/>
            <a:ext cx="56585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latin typeface="Calibri" panose="020F0502020204030204" pitchFamily="34" charset="0"/>
              </a:rPr>
              <a:t>РциХимТех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– это комплекс, включающий в себя опытно-промышленное производство негорючих компаундов, отраслевые лаборатории (аналитическая, промышленной химии, полимеров, рентгенографии, повышения </a:t>
            </a:r>
            <a:r>
              <a:rPr lang="ru-RU" sz="1600" dirty="0" err="1">
                <a:latin typeface="Calibri" panose="020F0502020204030204" pitchFamily="34" charset="0"/>
              </a:rPr>
              <a:t>нефтеотдачи</a:t>
            </a:r>
            <a:r>
              <a:rPr lang="ru-RU" sz="1600" dirty="0">
                <a:latin typeface="Calibri" panose="020F0502020204030204" pitchFamily="34" charset="0"/>
              </a:rPr>
              <a:t>, водных процессов, испытательная, пилотных установок), а также офисные, складские и вспомогательные помещения</a:t>
            </a:r>
            <a:r>
              <a:rPr lang="ru-RU" dirty="0"/>
              <a:t>. 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Общая </a:t>
            </a:r>
            <a:r>
              <a:rPr lang="ru-RU" dirty="0">
                <a:latin typeface="Cambria" panose="02040503050406030204" pitchFamily="18" charset="0"/>
              </a:rPr>
              <a:t>площадь –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2200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м</a:t>
            </a:r>
            <a:r>
              <a:rPr lang="ru-RU" baseline="30000" dirty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3163" y="5864297"/>
            <a:ext cx="494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</a:rPr>
              <a:t>Республика </a:t>
            </a:r>
            <a:r>
              <a:rPr lang="ru-RU" sz="1600" b="1" dirty="0">
                <a:latin typeface="Cambria" panose="02040503050406030204" pitchFamily="18" charset="0"/>
              </a:rPr>
              <a:t>Татарстан, </a:t>
            </a:r>
            <a:r>
              <a:rPr lang="ru-RU" sz="1600" b="1" dirty="0" err="1">
                <a:latin typeface="Cambria" panose="02040503050406030204" pitchFamily="18" charset="0"/>
              </a:rPr>
              <a:t>Лаишевский</a:t>
            </a:r>
            <a:r>
              <a:rPr lang="ru-RU" sz="1600" b="1" dirty="0">
                <a:latin typeface="Cambria" panose="02040503050406030204" pitchFamily="18" charset="0"/>
              </a:rPr>
              <a:t> район, </a:t>
            </a:r>
          </a:p>
          <a:p>
            <a:r>
              <a:rPr lang="ru-RU" sz="1600" b="1" dirty="0">
                <a:latin typeface="Cambria" panose="02040503050406030204" pitchFamily="18" charset="0"/>
              </a:rPr>
              <a:t>с</a:t>
            </a:r>
            <a:r>
              <a:rPr lang="ru-RU" sz="1600" b="1" dirty="0" smtClean="0">
                <a:latin typeface="Cambria" panose="02040503050406030204" pitchFamily="18" charset="0"/>
              </a:rPr>
              <a:t>. </a:t>
            </a:r>
            <a:r>
              <a:rPr lang="ru-RU" sz="1600" b="1" dirty="0" err="1" smtClean="0">
                <a:latin typeface="Cambria" panose="02040503050406030204" pitchFamily="18" charset="0"/>
              </a:rPr>
              <a:t>Столбище</a:t>
            </a:r>
            <a:r>
              <a:rPr lang="ru-RU" sz="1600" b="1" dirty="0">
                <a:latin typeface="Cambria" panose="02040503050406030204" pitchFamily="18" charset="0"/>
              </a:rPr>
              <a:t>, ул. Лесхозовская, 32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7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1134" y="6133281"/>
            <a:ext cx="285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www.chempoint.ru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3328558" y="2455373"/>
            <a:ext cx="5929742" cy="491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Благодарю за внимание!</a:t>
            </a:r>
          </a:p>
        </p:txBody>
      </p:sp>
      <p:pic>
        <p:nvPicPr>
          <p:cNvPr id="10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9308" y="3014926"/>
            <a:ext cx="4918733" cy="10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986" y="199800"/>
            <a:ext cx="58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Отраслевая и продуктовая специализация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52" y="933164"/>
            <a:ext cx="9755521" cy="511725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9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880012" y="165248"/>
            <a:ext cx="8368586" cy="4391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Оказанная поддержка проектов МСП в 2013-2015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6941" y="1208864"/>
            <a:ext cx="326540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По итогам деятельности за 2013 - 2015 год была оказана поддержка более 255 субъектам МСП , создано 62 рабочих места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317881" y="4055516"/>
          <a:ext cx="8691292" cy="267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8677" y="6401931"/>
            <a:ext cx="1030824" cy="22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45589" y="636108"/>
          <a:ext cx="6182836" cy="3925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3748">
                  <a:extLst>
                    <a:ext uri="{9D8B030D-6E8A-4147-A177-3AD203B41FA5}">
                      <a16:colId xmlns:a16="http://schemas.microsoft.com/office/drawing/2014/main" xmlns="" val="1054999337"/>
                    </a:ext>
                  </a:extLst>
                </a:gridCol>
                <a:gridCol w="1849088">
                  <a:extLst>
                    <a:ext uri="{9D8B030D-6E8A-4147-A177-3AD203B41FA5}">
                      <a16:colId xmlns:a16="http://schemas.microsoft.com/office/drawing/2014/main" xmlns="" val="126093544"/>
                    </a:ext>
                  </a:extLst>
                </a:gridCol>
              </a:tblGrid>
              <a:tr h="893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</a:rPr>
                        <a:t>Виды услуг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</a:rPr>
                        <a:t>Количество СМСБ, получивших </a:t>
                      </a:r>
                      <a:r>
                        <a:rPr lang="ru-RU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услуги консалтинга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09094079"/>
                  </a:ext>
                </a:extLst>
              </a:tr>
              <a:tr h="435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Экспресс-оценка Индекса Технологической Готовности (ИТГ)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43 </a:t>
                      </a: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МСП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65441354"/>
                  </a:ext>
                </a:extLst>
              </a:tr>
              <a:tr h="649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Программа модернизации/развития/технического перевооружения производства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МСП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255724940"/>
                  </a:ext>
                </a:extLst>
              </a:tr>
              <a:tr h="427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Сертификация, аккредитация, лицензирование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МСП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655004064"/>
                  </a:ext>
                </a:extLst>
              </a:tr>
              <a:tr h="221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Маркетинговые </a:t>
                      </a:r>
                      <a:r>
                        <a:rPr lang="ru-RU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услуги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МСП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293199871"/>
                  </a:ext>
                </a:extLst>
              </a:tr>
              <a:tr h="649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Работа с Федеральными целевыми программами, Фондами поддержки, инвестиционными институтами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МСП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47457502"/>
                  </a:ext>
                </a:extLst>
              </a:tr>
              <a:tr h="427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Проведение обучающих тренингов, семинаров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168 </a:t>
                      </a: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</a:rPr>
                        <a:t>МСП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920766835"/>
                  </a:ext>
                </a:extLst>
              </a:tr>
              <a:tr h="221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1009124" y="538655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986" y="199800"/>
            <a:ext cx="1074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Описание перечня услуг </a:t>
            </a:r>
            <a:r>
              <a:rPr lang="ru-RU" b="1" dirty="0" err="1"/>
              <a:t>РциХимТех</a:t>
            </a:r>
            <a:r>
              <a:rPr lang="ru-RU" b="1" dirty="0"/>
              <a:t> с привязкой </a:t>
            </a:r>
            <a:r>
              <a:rPr lang="ru-RU" b="1" dirty="0" smtClean="0"/>
              <a:t>к специализации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092986" y="698444"/>
          <a:ext cx="10660866" cy="4978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991"/>
                <a:gridCol w="7000875"/>
              </a:tblGrid>
              <a:tr h="135597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Услуги </a:t>
                      </a:r>
                      <a:r>
                        <a:rPr lang="ru-RU" sz="1400" dirty="0" smtClean="0">
                          <a:effectLst/>
                        </a:rPr>
                        <a:t>продвижения товаров</a:t>
                      </a:r>
                      <a:r>
                        <a:rPr lang="ru-RU" sz="1400" dirty="0">
                          <a:effectLst/>
                        </a:rPr>
                        <a:t>, услуг МСП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Маркетинговые исследования рынков продукции, технологий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Разработка фирменных стилей, </a:t>
                      </a:r>
                      <a:r>
                        <a:rPr lang="ru-RU" sz="1000" b="0" dirty="0" err="1">
                          <a:effectLst/>
                        </a:rPr>
                        <a:t>брендбуков</a:t>
                      </a:r>
                      <a:r>
                        <a:rPr lang="ru-RU" sz="1000" b="0" dirty="0">
                          <a:effectLst/>
                        </a:rPr>
                        <a:t>, логотипов, публикации в СМИ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Создание и развитие специализированных порталов, сайтов, баз данных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Организация участия на выставках, </a:t>
                      </a:r>
                      <a:r>
                        <a:rPr lang="ru-RU" sz="1000" b="0" dirty="0" smtClean="0">
                          <a:effectLst/>
                        </a:rPr>
                        <a:t>конференциях МСП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Управленческий, стратегический консалтинг, образовательные услуги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Разработка стратегий предприятий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Финансовый, управленческий,  технологический, энергетический аудит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Подготовка инвестиционных проектов субъектов МСП для финансирования и субсидирования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Переподготовка кадров, повышение квалификации, стажировки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Проведение стратегических сессий, конференций, семинаров, круглых столов с приглашением экспертов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Разработка бизнес-планов для МСП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Оказание содействия в получении финансирования, субсидирования инновационных проектов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Экспертиза проектов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Консалтинг управления НИОКР на предприятии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Защита объектов интеллектуальной собственности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Патентные поиски, патентные исследования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4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Регистрация товарных знаков, патентование, юридическое сопровождение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rowSpan="1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Инжиниринговые услуги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Проведение экспресс оценки Индекса Технологической готовности МСП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Разработка программ модернизации/развития/технического перевооружения производства для предприятий МСП.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Сертификация, аккредитация, лицензирование, разработка нормативно-технической документации на продукцию МСП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НИР (услуги по разработке химических продуктов, расшифровке, испытаниям, услуги химических лабораторий).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ОКР (наработка опытных партий, отработка технологий, апробация, техническая документация).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3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Производственные услуги по производству продукции (специализация – компаундирование полимеров, жидкие химические продукты, </a:t>
                      </a:r>
                      <a:r>
                        <a:rPr lang="ru-RU" sz="1000" b="0" dirty="0" err="1">
                          <a:effectLst/>
                        </a:rPr>
                        <a:t>ПАВы</a:t>
                      </a:r>
                      <a:r>
                        <a:rPr lang="ru-RU" sz="1000" b="0" dirty="0">
                          <a:effectLst/>
                        </a:rPr>
                        <a:t>, литье изделий из жидких резин).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 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Промышленные исследования, экспертиза технологий.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Трансфер технологий, юридическое сопровождение, оценка.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Поиск, подбор инжиниринговых, производственных, консалтинговых компаний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Подбор оборудования, технологий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Предварительное проектирование, ТЭО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Проектирование производств.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986" y="199800"/>
            <a:ext cx="1074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Перечень НИР, услуг лабораторного комплекса</a:t>
            </a:r>
            <a:endParaRPr lang="ru-RU" dirty="0">
              <a:effectLst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93366" y="698444"/>
          <a:ext cx="10742558" cy="4972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3709"/>
                <a:gridCol w="5372100"/>
                <a:gridCol w="3196749"/>
              </a:tblGrid>
              <a:tr h="1786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услуг, работ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Приборное оснащение, методы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</a:tr>
              <a:tr h="133996"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Химико-аналитическая </a:t>
                      </a:r>
                      <a:r>
                        <a:rPr lang="ru-RU" sz="1200" dirty="0" smtClean="0">
                          <a:effectLst/>
                        </a:rPr>
                        <a:t>лаборатория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Выполнение рутинных анализов по запросам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ГПХ, ВЭЖХ, ГХ, ИХ, ААС, ИК, УФ, ЭА, АТ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7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Предварительная идентификация материалов и продуктов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ИК-микроскоп, мокрая химия (качественные реакции).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7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Покомпонентная идентификация состава продуктов и материалов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ГПХ, ВЭЖХ, ГХ, ИХ, ААС, ИК, УФ, ЭА, АТ, ЯМР (ст.), МАСС (ст.)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3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Разработка методик анализа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ГПХ, ВЭЖХ, ГХ, ИХ, ААС, ИК, УФ, ЭА, АТ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7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Создание и ведение баз данных спектров, ф\х-свойств и пр. по запросам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ИК, ГПХ, ВЭЖХ и др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7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Контроль протекания реакций при разработке продуктов, аналитическое сопровождение НИР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ГПХ, ВЭЖХ, ГХ, ИХ, ААС, ИК, УФ, ЭА, АТ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7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Идентификация продуктов реакций, продуктов окислительной и термической деструкции (для НИР)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ГПХ, ВЭЖХ, ГХ, ИХ, ААС, ИК, УФ, ЭА, АТ, ЯМР (ст.), МАСС (ст.)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7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Целевой анализ групп продуктов на выявление основных применяемых компонентов по запросам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ГПХ, ВЭЖХ, ГХ, ИХ, ААС, ИК, УФ, ЭА, АТ, ЯМР (ст.), МАСС (ст.)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3399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Испытательная лаборатория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Проведение анализа металлов и сплавов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ОЭС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267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Проведение испытаний, определение физико-химических свойств нефтепродуктов и химических реагентов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Плотность, вязкость, температура вспышки, пов.натяжение, теплофизические свойства (ДСК)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7067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Лаборатория рентгенографических исследований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Компьютерная томография материалов, рентгеновская дефектоскопия, 3D- моделирование объектов.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Рентгеновская промышленная томография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</a:tr>
              <a:tr h="365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Измерение геометрических размеров деталей, получение моделей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КИМ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</a:tr>
              <a:tr h="236098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Технологическая лаборатория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Оценка функциональных свойств химических продуктов для нефтедобычи(ДЭ, ИК, ИС, ИП, </a:t>
                      </a:r>
                      <a:r>
                        <a:rPr lang="ru-RU" sz="900" dirty="0" err="1">
                          <a:effectLst/>
                        </a:rPr>
                        <a:t>биоциды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Испытательное оборудование и комплексные установки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</a:tr>
              <a:tr h="17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Разработка химических продуктов для нефтедобычи (ДЭ, ИК, ИС, ИП, </a:t>
                      </a:r>
                      <a:r>
                        <a:rPr lang="ru-RU" sz="900" dirty="0" err="1">
                          <a:effectLst/>
                        </a:rPr>
                        <a:t>биоциды</a:t>
                      </a:r>
                      <a:r>
                        <a:rPr lang="ru-RU" sz="900" dirty="0">
                          <a:effectLst/>
                        </a:rPr>
                        <a:t>) по запросам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Оценка эксплуатационных свойств химических продуктов (ДЭ, ИК, ИС, ИП, </a:t>
                      </a:r>
                      <a:r>
                        <a:rPr lang="ru-RU" sz="900" dirty="0" err="1">
                          <a:effectLst/>
                        </a:rPr>
                        <a:t>биоциды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78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Лаборатория полимерных материалов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Разработка рецептур компаундов техническому заданию заказчика</a:t>
                      </a:r>
                      <a:br>
                        <a:rPr lang="ru-RU" sz="900" dirty="0">
                          <a:effectLst/>
                        </a:rPr>
                      </a:b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Испытательное оборудование, пилотный экструдер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267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Испытания сырья и готовой полимернойпродукции </a:t>
                      </a:r>
                      <a:br>
                        <a:rPr lang="ru-RU" sz="900">
                          <a:effectLst/>
                        </a:rPr>
                      </a:b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Испытательное оборудование.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3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Отработка рецептур и поиск оптимальной рецептуры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Пилотный экструдер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/>
                </a:tc>
              </a:tr>
              <a:tr h="133996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Лаборатория синтеза и масштабирования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Синтез и наработка органических продуктов.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Автоматизированные реакторные системы на 5 и 18 литров, </a:t>
                      </a:r>
                      <a:r>
                        <a:rPr lang="ru-RU" sz="900" dirty="0" err="1">
                          <a:effectLst/>
                        </a:rPr>
                        <a:t>препаративная</a:t>
                      </a:r>
                      <a:r>
                        <a:rPr lang="ru-RU" sz="900" dirty="0">
                          <a:effectLst/>
                        </a:rPr>
                        <a:t> хроматография.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</a:tr>
              <a:tr h="13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Синтез и наработка особо чистых веществ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Отладка технологических режимов получения органических продуктов, производство пилотных партий, ОКР.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НИР, ОКР по заказу (в зависимости от сложности)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Разработка лабораторного метода синтеза органических продуктов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Подготовка технической документации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62" marR="431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92986" y="698268"/>
            <a:ext cx="20193964" cy="5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" y="379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6156" y="1849961"/>
            <a:ext cx="4796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Технологии производства композиционных материалов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Услуги производства опытных партий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Разработка технологической документации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Подбор технологий и оборудования для новых производств</a:t>
            </a:r>
          </a:p>
          <a:p>
            <a:pPr algn="just"/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ОКРы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9705" y="406677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Разработка физико-химических технологий повышения нефтеотдачи;</a:t>
            </a:r>
          </a:p>
          <a:p>
            <a:pPr algn="just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Разработка специальной химии для технологий ПНП;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18014" y="5730155"/>
            <a:ext cx="3948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Трансфер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подготовленных проектов для дальнейшего финансирования и реализации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14627" y="4980832"/>
            <a:ext cx="3927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Технологии исследования внутренней структуры материалов для различных отраслей</a:t>
            </a:r>
          </a:p>
        </p:txBody>
      </p:sp>
      <p:sp>
        <p:nvSpPr>
          <p:cNvPr id="11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3039" y="651385"/>
            <a:ext cx="2135495" cy="5800215"/>
          </a:xfrm>
          <a:prstGeom prst="rect">
            <a:avLst/>
          </a:prstGeom>
          <a:solidFill>
            <a:srgbClr val="002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32" ker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52597" y="933435"/>
            <a:ext cx="1975937" cy="582098"/>
          </a:xfrm>
          <a:prstGeom prst="rect">
            <a:avLst/>
          </a:prstGeom>
          <a:solidFill>
            <a:srgbClr val="C7E0FB"/>
          </a:solidFill>
          <a:ln w="9525">
            <a:noFill/>
            <a:miter lim="800000"/>
            <a:headEnd/>
            <a:tailEnd/>
          </a:ln>
        </p:spPr>
        <p:txBody>
          <a:bodyPr lIns="73472" tIns="73472" rIns="73472" bIns="73472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200" b="1" dirty="0">
                <a:latin typeface="Cambria" panose="02040503050406030204" pitchFamily="18" charset="0"/>
              </a:rPr>
              <a:t>Консалтинговые услуги</a:t>
            </a: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2597" y="2048940"/>
            <a:ext cx="1975937" cy="605899"/>
          </a:xfrm>
          <a:prstGeom prst="rect">
            <a:avLst/>
          </a:prstGeom>
          <a:solidFill>
            <a:srgbClr val="C7E0FB"/>
          </a:solidFill>
          <a:ln w="9525">
            <a:noFill/>
            <a:miter lim="800000"/>
            <a:headEnd/>
            <a:tailEnd/>
          </a:ln>
        </p:spPr>
        <p:txBody>
          <a:bodyPr lIns="73472" tIns="73472" rIns="73472" bIns="73472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200" b="1" dirty="0">
                <a:latin typeface="Cambria" panose="02040503050406030204" pitchFamily="18" charset="0"/>
              </a:rPr>
              <a:t>Полимерные материалы</a:t>
            </a: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52597" y="3084529"/>
            <a:ext cx="1975937" cy="615417"/>
          </a:xfrm>
          <a:prstGeom prst="rect">
            <a:avLst/>
          </a:prstGeom>
          <a:solidFill>
            <a:srgbClr val="C7E0FB"/>
          </a:solidFill>
          <a:ln w="9525">
            <a:noFill/>
            <a:miter lim="800000"/>
            <a:headEnd/>
            <a:tailEnd/>
          </a:ln>
        </p:spPr>
        <p:txBody>
          <a:bodyPr lIns="73472" tIns="73472" rIns="73472" bIns="73472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200" b="1" dirty="0">
                <a:latin typeface="Cambria" panose="02040503050406030204" pitchFamily="18" charset="0"/>
              </a:rPr>
              <a:t>Химия и химические технологии</a:t>
            </a: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2597" y="3951316"/>
            <a:ext cx="1975937" cy="739233"/>
          </a:xfrm>
          <a:prstGeom prst="rect">
            <a:avLst/>
          </a:prstGeom>
          <a:solidFill>
            <a:srgbClr val="C7E0FB"/>
          </a:solidFill>
          <a:ln w="9525">
            <a:noFill/>
            <a:miter lim="800000"/>
            <a:headEnd/>
            <a:tailEnd/>
          </a:ln>
        </p:spPr>
        <p:txBody>
          <a:bodyPr lIns="73472" tIns="73472" rIns="73472" bIns="73472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1200" b="1" dirty="0">
                <a:latin typeface="Cambria" panose="02040503050406030204" pitchFamily="18" charset="0"/>
              </a:rPr>
              <a:t>Технологии повышения нефтеотдачи</a:t>
            </a:r>
          </a:p>
        </p:txBody>
      </p:sp>
      <p:sp>
        <p:nvSpPr>
          <p:cNvPr id="16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2597" y="4902201"/>
            <a:ext cx="1975937" cy="533408"/>
          </a:xfrm>
          <a:prstGeom prst="rect">
            <a:avLst/>
          </a:prstGeom>
          <a:solidFill>
            <a:srgbClr val="C7E0FB"/>
          </a:solidFill>
          <a:ln w="9525">
            <a:noFill/>
            <a:miter lim="800000"/>
            <a:headEnd/>
            <a:tailEnd/>
          </a:ln>
        </p:spPr>
        <p:txBody>
          <a:bodyPr lIns="73472" tIns="73472" rIns="73472" bIns="73472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200" b="1" dirty="0">
                <a:latin typeface="Cambria" pitchFamily="18" charset="0"/>
              </a:rPr>
              <a:t>Рентгеновская томография материалов</a:t>
            </a:r>
          </a:p>
        </p:txBody>
      </p:sp>
      <p:sp>
        <p:nvSpPr>
          <p:cNvPr id="17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52597" y="5649956"/>
            <a:ext cx="1975937" cy="571504"/>
          </a:xfrm>
          <a:prstGeom prst="rect">
            <a:avLst/>
          </a:prstGeom>
          <a:solidFill>
            <a:srgbClr val="C7E0FB"/>
          </a:solidFill>
          <a:ln w="9525">
            <a:noFill/>
            <a:miter lim="800000"/>
            <a:headEnd/>
            <a:tailEnd/>
          </a:ln>
        </p:spPr>
        <p:txBody>
          <a:bodyPr lIns="73472" tIns="73472" rIns="73472" bIns="73472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200" b="1" dirty="0">
                <a:latin typeface="Cambria" pitchFamily="18" charset="0"/>
              </a:rPr>
              <a:t>Реализация проектов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29116" y="5607072"/>
            <a:ext cx="5635965" cy="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592301" y="5742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Услуги продвижения, позиционирования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Управленческий, антикризисный консалтинг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Защита интеллектуальной собственности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Сертификация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Программы модернизации производств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Содействие в финансировании проектов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09544" y="2918688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Разработка мало и средне тоннажной химии;</a:t>
            </a:r>
          </a:p>
          <a:p>
            <a:pPr algn="just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Производство опытных партий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химпродуктов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Создание аналогов (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импортозамещение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algn="just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Комплекс физико-химических измерений</a:t>
            </a:r>
          </a:p>
          <a:p>
            <a:pPr algn="just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Заказной синтез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521496" y="6330972"/>
            <a:ext cx="5666445" cy="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529116" y="4831081"/>
            <a:ext cx="5628345" cy="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529116" y="3962401"/>
            <a:ext cx="5674065" cy="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498636" y="2886732"/>
            <a:ext cx="5719785" cy="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06256" y="1812312"/>
            <a:ext cx="5689305" cy="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460536" y="524532"/>
            <a:ext cx="5689305" cy="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53861" y="746760"/>
            <a:ext cx="45719" cy="937260"/>
          </a:xfrm>
          <a:prstGeom prst="rect">
            <a:avLst/>
          </a:prstGeom>
          <a:solidFill>
            <a:srgbClr val="002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32" kern="0">
              <a:solidFill>
                <a:srgbClr val="000000"/>
              </a:solidFill>
            </a:endParaRPr>
          </a:p>
        </p:txBody>
      </p:sp>
      <p:sp>
        <p:nvSpPr>
          <p:cNvPr id="45" name="Rectangle 4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76721" y="2028816"/>
            <a:ext cx="45719" cy="668664"/>
          </a:xfrm>
          <a:prstGeom prst="rect">
            <a:avLst/>
          </a:prstGeom>
          <a:solidFill>
            <a:srgbClr val="002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32" kern="0">
              <a:solidFill>
                <a:srgbClr val="000000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99581" y="3063240"/>
            <a:ext cx="45719" cy="769620"/>
          </a:xfrm>
          <a:prstGeom prst="rect">
            <a:avLst/>
          </a:prstGeom>
          <a:solidFill>
            <a:srgbClr val="002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32" kern="0">
              <a:solidFill>
                <a:srgbClr val="000000"/>
              </a:solidFill>
            </a:endParaRPr>
          </a:p>
        </p:txBody>
      </p:sp>
      <p:sp>
        <p:nvSpPr>
          <p:cNvPr id="47" name="Rectangle 4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99581" y="4130040"/>
            <a:ext cx="45719" cy="563880"/>
          </a:xfrm>
          <a:prstGeom prst="rect">
            <a:avLst/>
          </a:prstGeom>
          <a:solidFill>
            <a:srgbClr val="002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32" kern="0">
              <a:solidFill>
                <a:srgbClr val="000000"/>
              </a:solidFill>
            </a:endParaRPr>
          </a:p>
        </p:txBody>
      </p:sp>
      <p:sp>
        <p:nvSpPr>
          <p:cNvPr id="48" name="Rectangle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07201" y="5036820"/>
            <a:ext cx="45719" cy="434340"/>
          </a:xfrm>
          <a:prstGeom prst="rect">
            <a:avLst/>
          </a:prstGeom>
          <a:solidFill>
            <a:srgbClr val="002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32" kern="0">
              <a:solidFill>
                <a:srgbClr val="000000"/>
              </a:solidFill>
            </a:endParaRPr>
          </a:p>
        </p:txBody>
      </p:sp>
      <p:sp>
        <p:nvSpPr>
          <p:cNvPr id="49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14821" y="5806440"/>
            <a:ext cx="45719" cy="388620"/>
          </a:xfrm>
          <a:prstGeom prst="rect">
            <a:avLst/>
          </a:prstGeom>
          <a:solidFill>
            <a:srgbClr val="002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32" kern="0">
              <a:solidFill>
                <a:srgbClr val="000000"/>
              </a:solidFill>
            </a:endParaRPr>
          </a:p>
        </p:txBody>
      </p:sp>
      <p:pic>
        <p:nvPicPr>
          <p:cNvPr id="37890" name="Picture 2" descr="http://investmate.ru/wp-content/uploads/2014/02/6281-iStock_000009165208Medium-Consulting-photo-de-chapitr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098916" y="823596"/>
            <a:ext cx="1020445" cy="679696"/>
          </a:xfrm>
          <a:prstGeom prst="rect">
            <a:avLst/>
          </a:prstGeom>
          <a:noFill/>
        </p:spPr>
      </p:pic>
      <p:pic>
        <p:nvPicPr>
          <p:cNvPr id="37892" name="Picture 4" descr="http://m-pack.org/upload/catalog/items/2010_08_09_16_38_26/ad41b4d629c8515d9d293ba0aa765c8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101780" y="1958340"/>
            <a:ext cx="1049330" cy="707390"/>
          </a:xfrm>
          <a:prstGeom prst="rect">
            <a:avLst/>
          </a:prstGeom>
          <a:noFill/>
        </p:spPr>
      </p:pic>
      <p:pic>
        <p:nvPicPr>
          <p:cNvPr id="37894" name="Picture 6" descr="http://phct.ru/assets/images/solutions/materials/compressed/004-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862060" y="3081951"/>
            <a:ext cx="1313814" cy="676614"/>
          </a:xfrm>
          <a:prstGeom prst="rect">
            <a:avLst/>
          </a:prstGeom>
          <a:noFill/>
        </p:spPr>
      </p:pic>
      <p:pic>
        <p:nvPicPr>
          <p:cNvPr id="54" name="Рисунок 53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20" y="4023361"/>
            <a:ext cx="634364" cy="67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18" descr="D:\Томограф\РЦИ\Презентация в РЦИ\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061" y="4904409"/>
            <a:ext cx="496273" cy="62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http://bgmtsystems.ru/wp-content/uploads/2015/03/bizplan.post_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395460" y="5676424"/>
            <a:ext cx="723900" cy="542924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 flipV="1">
            <a:off x="940452" y="529964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92986" y="199800"/>
            <a:ext cx="58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Услуги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РциХимТех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" y="379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986" y="199800"/>
            <a:ext cx="58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Техническая оснащенность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РциХимТех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Блок-схема: альтернативный процесс 62"/>
          <p:cNvSpPr/>
          <p:nvPr/>
        </p:nvSpPr>
        <p:spPr>
          <a:xfrm>
            <a:off x="6519894" y="1647883"/>
            <a:ext cx="3723145" cy="454557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1.Аналитическая лаборатория 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6532594" y="2250735"/>
            <a:ext cx="3710445" cy="458480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2.Испытательная лаборатория </a:t>
            </a: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6519893" y="2831538"/>
            <a:ext cx="3723146" cy="483557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3.Лаборатория синтеза и масштабирования</a:t>
            </a: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6532594" y="3432790"/>
            <a:ext cx="3710445" cy="464823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4. Лаборатория моделирования процессов </a:t>
            </a:r>
            <a:r>
              <a:rPr lang="ru-RU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нефтеизвлечения</a:t>
            </a: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6532593" y="4013636"/>
            <a:ext cx="3716796" cy="465867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5.Лаборатория промышленной химии  </a:t>
            </a: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1387873" y="1795014"/>
            <a:ext cx="3720458" cy="614856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1.Технологическая линия производства полимерных композитов</a:t>
            </a: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049109" y="1501506"/>
            <a:ext cx="4440114" cy="4800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91728" y="1501848"/>
            <a:ext cx="4353996" cy="3331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6532594" y="4618667"/>
            <a:ext cx="3710444" cy="412966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6.Лаборатория полимеров и композиционных материалов</a:t>
            </a: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6526243" y="5187630"/>
            <a:ext cx="3723145" cy="423254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7.Лаборатория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рентгенографических исследований</a:t>
            </a: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6532593" y="5770041"/>
            <a:ext cx="3710445" cy="421540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8.Лаборатория коллективного пользования</a:t>
            </a: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>
            <a:off x="1432328" y="3315095"/>
            <a:ext cx="3720457" cy="586695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3.Склады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сырья и готовой продукции</a:t>
            </a: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1419625" y="4074560"/>
            <a:ext cx="3707757" cy="613664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4.Административные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, бытовые и вспомогательные помещения</a:t>
            </a:r>
          </a:p>
        </p:txBody>
      </p:sp>
      <p:cxnSp>
        <p:nvCxnSpPr>
          <p:cNvPr id="80" name="Соединительная линия уступом 79"/>
          <p:cNvCxnSpPr>
            <a:stCxn id="72" idx="1"/>
            <a:endCxn id="76" idx="1"/>
          </p:cNvCxnSpPr>
          <p:nvPr/>
        </p:nvCxnSpPr>
        <p:spPr>
          <a:xfrm rot="10800000" flipH="1" flipV="1">
            <a:off x="6526243" y="5399257"/>
            <a:ext cx="6350" cy="581554"/>
          </a:xfrm>
          <a:prstGeom prst="bentConnector3">
            <a:avLst>
              <a:gd name="adj1" fmla="val -3600000"/>
            </a:avLst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71" idx="1"/>
            <a:endCxn id="72" idx="1"/>
          </p:cNvCxnSpPr>
          <p:nvPr/>
        </p:nvCxnSpPr>
        <p:spPr>
          <a:xfrm rot="10800000" flipV="1">
            <a:off x="6526244" y="4825149"/>
            <a:ext cx="6351" cy="574107"/>
          </a:xfrm>
          <a:prstGeom prst="bentConnector3">
            <a:avLst>
              <a:gd name="adj1" fmla="val 3699433"/>
            </a:avLst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/>
          <p:nvPr/>
        </p:nvCxnSpPr>
        <p:spPr>
          <a:xfrm rot="10800000" flipH="1" flipV="1">
            <a:off x="6526241" y="4254986"/>
            <a:ext cx="1" cy="578580"/>
          </a:xfrm>
          <a:prstGeom prst="bentConnector3">
            <a:avLst>
              <a:gd name="adj1" fmla="val -22860000000"/>
            </a:avLst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/>
          <p:nvPr/>
        </p:nvCxnSpPr>
        <p:spPr>
          <a:xfrm rot="10800000" flipV="1">
            <a:off x="6519891" y="3674250"/>
            <a:ext cx="1" cy="581368"/>
          </a:xfrm>
          <a:prstGeom prst="bentConnector3">
            <a:avLst>
              <a:gd name="adj1" fmla="val 22860100000"/>
            </a:avLst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65" idx="1"/>
            <a:endCxn id="66" idx="1"/>
          </p:cNvCxnSpPr>
          <p:nvPr/>
        </p:nvCxnSpPr>
        <p:spPr>
          <a:xfrm rot="10800000" flipH="1" flipV="1">
            <a:off x="6519892" y="3073316"/>
            <a:ext cx="12701" cy="591885"/>
          </a:xfrm>
          <a:prstGeom prst="bentConnector3">
            <a:avLst>
              <a:gd name="adj1" fmla="val -1799858"/>
            </a:avLst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>
            <a:stCxn id="64" idx="1"/>
            <a:endCxn id="65" idx="1"/>
          </p:cNvCxnSpPr>
          <p:nvPr/>
        </p:nvCxnSpPr>
        <p:spPr>
          <a:xfrm rot="10800000" flipV="1">
            <a:off x="6519894" y="2479975"/>
            <a:ext cx="12701" cy="593342"/>
          </a:xfrm>
          <a:prstGeom prst="bentConnector3">
            <a:avLst>
              <a:gd name="adj1" fmla="val 1899858"/>
            </a:avLst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63" idx="1"/>
            <a:endCxn id="64" idx="1"/>
          </p:cNvCxnSpPr>
          <p:nvPr/>
        </p:nvCxnSpPr>
        <p:spPr>
          <a:xfrm rot="10800000" flipH="1" flipV="1">
            <a:off x="6519894" y="1875161"/>
            <a:ext cx="12700" cy="604813"/>
          </a:xfrm>
          <a:prstGeom prst="bentConnector3">
            <a:avLst>
              <a:gd name="adj1" fmla="val -1800000"/>
            </a:avLst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>
            <a:stCxn id="68" idx="1"/>
            <a:endCxn id="79" idx="1"/>
          </p:cNvCxnSpPr>
          <p:nvPr/>
        </p:nvCxnSpPr>
        <p:spPr>
          <a:xfrm rot="10800000" flipH="1" flipV="1">
            <a:off x="1387873" y="2102442"/>
            <a:ext cx="31752" cy="2278950"/>
          </a:xfrm>
          <a:prstGeom prst="bentConnector3">
            <a:avLst>
              <a:gd name="adj1" fmla="val -719955"/>
            </a:avLst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/>
          <p:nvPr/>
        </p:nvCxnSpPr>
        <p:spPr>
          <a:xfrm rot="10800000" flipH="1" flipV="1">
            <a:off x="1387872" y="2114812"/>
            <a:ext cx="44455" cy="1506001"/>
          </a:xfrm>
          <a:prstGeom prst="bentConnector3">
            <a:avLst>
              <a:gd name="adj1" fmla="val -514228"/>
            </a:avLst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189628" y="876560"/>
            <a:ext cx="401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Опытно-промышленное производство полимерных композитов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35333" y="1005935"/>
            <a:ext cx="300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Лабораторный комплекс</a:t>
            </a:r>
          </a:p>
        </p:txBody>
      </p:sp>
      <p:pic>
        <p:nvPicPr>
          <p:cNvPr id="150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Блок-схема: альтернативный процесс 152"/>
          <p:cNvSpPr/>
          <p:nvPr/>
        </p:nvSpPr>
        <p:spPr>
          <a:xfrm>
            <a:off x="1403749" y="2564775"/>
            <a:ext cx="3720457" cy="586695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2.Опытная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линия литья изделий из кремнийорганических каучуков </a:t>
            </a:r>
          </a:p>
        </p:txBody>
      </p:sp>
    </p:spTree>
    <p:extLst>
      <p:ext uri="{BB962C8B-B14F-4D97-AF65-F5344CB8AC3E}">
        <p14:creationId xmlns:p14="http://schemas.microsoft.com/office/powerpoint/2010/main" val="24111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985" y="199800"/>
            <a:ext cx="882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Опытно-промышленное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производство полимерных композитов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91727" y="632389"/>
            <a:ext cx="10587824" cy="2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991727" y="811958"/>
            <a:ext cx="105878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</a:rPr>
              <a:t>Эффективные системы компаундирования для высококачественных негорючих полимерных компаундов </a:t>
            </a:r>
          </a:p>
          <a:p>
            <a:r>
              <a:rPr lang="en-US" sz="1600" dirty="0">
                <a:latin typeface="Cambria" panose="02040503050406030204" pitchFamily="18" charset="0"/>
              </a:rPr>
              <a:t>(HFFR, NHFR, PVC) </a:t>
            </a:r>
            <a:r>
              <a:rPr lang="ru-RU" sz="1600" dirty="0" smtClean="0">
                <a:latin typeface="Cambria" panose="02040503050406030204" pitchFamily="18" charset="0"/>
              </a:rPr>
              <a:t>до</a:t>
            </a:r>
            <a:r>
              <a:rPr lang="en-US" sz="1600" dirty="0" smtClean="0">
                <a:latin typeface="Cambria" panose="02040503050406030204" pitchFamily="18" charset="0"/>
              </a:rPr>
              <a:t> 3</a:t>
            </a:r>
            <a:r>
              <a:rPr lang="ru-RU" sz="1600" dirty="0" smtClean="0">
                <a:latin typeface="Cambria" panose="02040503050406030204" pitchFamily="18" charset="0"/>
              </a:rPr>
              <a:t>5</a:t>
            </a:r>
            <a:r>
              <a:rPr lang="en-US" sz="1600" dirty="0" smtClean="0">
                <a:latin typeface="Cambria" panose="02040503050406030204" pitchFamily="18" charset="0"/>
              </a:rPr>
              <a:t>00 </a:t>
            </a:r>
            <a:r>
              <a:rPr lang="ru-RU" sz="1600" dirty="0">
                <a:latin typeface="Cambria" panose="02040503050406030204" pitchFamily="18" charset="0"/>
              </a:rPr>
              <a:t>тонн в </a:t>
            </a:r>
            <a:r>
              <a:rPr lang="ru-RU" sz="1600" dirty="0" smtClean="0">
                <a:latin typeface="Cambria" panose="02040503050406030204" pitchFamily="18" charset="0"/>
              </a:rPr>
              <a:t>год.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30" name="Picture 2" descr="E:\Инвэнт 25.01.2013\Инвэнт\Бланки\Логотипы\Лого-Рус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27" y="6181354"/>
            <a:ext cx="1499907" cy="3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76" y="1683522"/>
            <a:ext cx="4646775" cy="3097850"/>
          </a:xfrm>
          <a:prstGeom prst="rect">
            <a:avLst/>
          </a:prstGeom>
        </p:spPr>
      </p:pic>
      <p:sp>
        <p:nvSpPr>
          <p:cNvPr id="32" name="Блок-схема: альтернативный процесс 31"/>
          <p:cNvSpPr/>
          <p:nvPr/>
        </p:nvSpPr>
        <p:spPr>
          <a:xfrm>
            <a:off x="979116" y="2115315"/>
            <a:ext cx="5306523" cy="1518279"/>
          </a:xfrm>
          <a:prstGeom prst="flowChartAlternateProcess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  <a:gs pos="100000">
                <a:schemeClr val="tx2">
                  <a:lumMod val="19000"/>
                  <a:lumOff val="81000"/>
                  <a:alpha val="92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Технологии производства высококачественных полимерных компаундов.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Отработка новых рецептур.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Выпуск опытных партий.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1727" y="1658346"/>
            <a:ext cx="211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работ: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15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FGSIQ0.0.eSl.BJ7YnS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FGSIQ0.0.eSl.BJ7Yn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FGSIQ0.0.eSl.BJ7YnS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FGSIQ0.0.eSl.BJ7YnS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FGSIQ0.0.eSl.BJ7Yn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pmUAcme0mzf4ckByeY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pmUAcme0mzf4ckByeYQ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pmUAcme0mzf4ckByeY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pmUAcme0mzf4ckByeY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pmUAcme0mzf4ckByeYQ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pmUAcme0mzf4ckByeYQ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FGSIQ0.0.eSl.BJ7Yn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FGSIQ0.0.eSl.BJ7YnSA"/>
</p:tagLst>
</file>

<file path=ppt/theme/theme1.xml><?xml version="1.0" encoding="utf-8"?>
<a:theme xmlns:a="http://schemas.openxmlformats.org/drawingml/2006/main" name="Экология: 16x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493AF9-AC66-400F-BE61-DEAB22F2F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E4A0A9-2C99-418B-A071-FC66BFD35D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C8B583-6F29-43E5-A753-63A626A76C9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28594</TotalTime>
  <Words>1947</Words>
  <Application>Microsoft Office PowerPoint</Application>
  <PresentationFormat>Широкоэкранный</PresentationFormat>
  <Paragraphs>308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Corbel</vt:lpstr>
      <vt:lpstr>Times New Roman</vt:lpstr>
      <vt:lpstr>Wingdings</vt:lpstr>
      <vt:lpstr>Экология: 16x9</vt:lpstr>
      <vt:lpstr>АО “РциХимТех”</vt:lpstr>
      <vt:lpstr>Презентация PowerPoint</vt:lpstr>
      <vt:lpstr>Презентация PowerPoint</vt:lpstr>
      <vt:lpstr>Оказанная поддержка проектов МСП в 2013-2015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Airat</dc:creator>
  <cp:lastModifiedBy>Диярова Наиля Ириковна</cp:lastModifiedBy>
  <cp:revision>732</cp:revision>
  <cp:lastPrinted>2016-04-05T13:23:16Z</cp:lastPrinted>
  <dcterms:created xsi:type="dcterms:W3CDTF">2013-04-05T20:05:51Z</dcterms:created>
  <dcterms:modified xsi:type="dcterms:W3CDTF">2016-05-25T10:28:40Z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