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0"/>
  </p:notesMasterIdLst>
  <p:sldIdLst>
    <p:sldId id="363" r:id="rId2"/>
    <p:sldId id="381" r:id="rId3"/>
    <p:sldId id="380" r:id="rId4"/>
    <p:sldId id="361" r:id="rId5"/>
    <p:sldId id="367" r:id="rId6"/>
    <p:sldId id="370" r:id="rId7"/>
    <p:sldId id="373" r:id="rId8"/>
    <p:sldId id="364" r:id="rId9"/>
  </p:sldIdLst>
  <p:sldSz cx="10331450" cy="719931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67910" indent="163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39092" indent="163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10276" indent="163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81458" indent="163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355912" algn="l" defTabSz="94236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827095" algn="l" defTabSz="94236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98277" algn="l" defTabSz="94236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769460" algn="l" defTabSz="94236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2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14F"/>
    <a:srgbClr val="03835B"/>
    <a:srgbClr val="006600"/>
    <a:srgbClr val="800000"/>
    <a:srgbClr val="04494C"/>
    <a:srgbClr val="CDFBEF"/>
    <a:srgbClr val="E7FDF7"/>
    <a:srgbClr val="A6F8E3"/>
    <a:srgbClr val="C9FBEE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0679" autoAdjust="0"/>
  </p:normalViewPr>
  <p:slideViewPr>
    <p:cSldViewPr>
      <p:cViewPr varScale="1">
        <p:scale>
          <a:sx n="94" d="100"/>
          <a:sy n="94" d="100"/>
        </p:scale>
        <p:origin x="150" y="84"/>
      </p:cViewPr>
      <p:guideLst>
        <p:guide orient="horz" pos="2268"/>
        <p:guide pos="32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4494C"/>
                </a:solidFill>
                <a:latin typeface="Arial Narrow" panose="020B0606020202030204" pitchFamily="34" charset="0"/>
              </a:rPr>
              <a:t>НАЛОГОВЫЕ ОТЧИСЛЕНИЯ, млрд. руб.</a:t>
            </a:r>
            <a:r>
              <a:rPr lang="ru-RU" b="1" dirty="0">
                <a:solidFill>
                  <a:srgbClr val="04494C"/>
                </a:solidFill>
                <a:latin typeface="Arial Narrow" panose="020B0606020202030204" pitchFamily="34" charset="0"/>
              </a:rPr>
              <a:t>,</a:t>
            </a:r>
          </a:p>
          <a:p>
            <a:pPr>
              <a:defRPr/>
            </a:pPr>
            <a:r>
              <a:rPr lang="ru-RU" sz="1600" b="1" dirty="0">
                <a:solidFill>
                  <a:srgbClr val="04494C"/>
                </a:solidFill>
                <a:latin typeface="Arial Narrow" panose="020B0606020202030204" pitchFamily="34" charset="0"/>
              </a:rPr>
              <a:t>всего за 2020 год </a:t>
            </a:r>
            <a:r>
              <a:rPr lang="ru-RU" sz="16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3,942 </a:t>
            </a:r>
            <a:r>
              <a:rPr lang="ru-RU" sz="2000" b="1" dirty="0">
                <a:solidFill>
                  <a:srgbClr val="800000"/>
                </a:solidFill>
                <a:latin typeface="Arial Narrow" panose="020B0606020202030204" pitchFamily="34" charset="0"/>
              </a:rPr>
              <a:t>млрд. руб.</a:t>
            </a:r>
          </a:p>
        </c:rich>
      </c:tx>
      <c:layout>
        <c:manualLayout>
          <c:xMode val="edge"/>
          <c:yMode val="edge"/>
          <c:x val="0.34615966222176642"/>
          <c:y val="3.4277875832911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444780763473151"/>
          <c:y val="0.15520739541645329"/>
          <c:w val="0.37019315635203998"/>
          <c:h val="0.618399896611728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отчисления, млрд. руб.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7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6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5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9.2139334945689794E-2"/>
                  <c:y val="-6.7723159788542167E-2"/>
                </c:manualLayout>
              </c:layout>
              <c:tx>
                <c:rich>
                  <a:bodyPr/>
                  <a:lstStyle/>
                  <a:p>
                    <a:fld id="{41DEFD39-CF96-4541-9DF6-00867D41A648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млрд.руб</a:t>
                    </a:r>
                    <a:r>
                      <a:rPr lang="ru-RU" dirty="0" smtClean="0"/>
                      <a:t>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6585778218374482E-2"/>
                  <c:y val="-0.15896959930662846"/>
                </c:manualLayout>
              </c:layout>
              <c:tx>
                <c:rich>
                  <a:bodyPr/>
                  <a:lstStyle/>
                  <a:p>
                    <a:fld id="{1F8B8DFE-91ED-4867-9F1E-5B004E729452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млрд.руб</a:t>
                    </a:r>
                    <a:r>
                      <a:rPr lang="ru-RU" dirty="0" smtClean="0"/>
                      <a:t>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7612067320155309"/>
                  <c:y val="-7.5705079919436494E-2"/>
                </c:manualLayout>
              </c:layout>
              <c:tx>
                <c:rich>
                  <a:bodyPr/>
                  <a:lstStyle/>
                  <a:p>
                    <a:fld id="{F4AC5AE2-7BFA-46E0-85DD-22BD9FB5037A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млрд.руб</a:t>
                    </a:r>
                    <a:r>
                      <a:rPr lang="ru-RU" dirty="0" smtClean="0"/>
                      <a:t>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3.8193049775096216E-2"/>
                  <c:y val="-0.14448753372807518"/>
                </c:manualLayout>
              </c:layout>
              <c:tx>
                <c:rich>
                  <a:bodyPr/>
                  <a:lstStyle/>
                  <a:p>
                    <a:fld id="{2F3E52CE-3030-41B7-A6D3-60661198B174}" type="VALUE">
                      <a:rPr lang="ru-RU" sz="1800" smtClean="0">
                        <a:latin typeface="Arial Narrow" panose="020B0606020202030204" pitchFamily="34" charset="0"/>
                      </a:rPr>
                      <a:pPr/>
                      <a:t>[ЗНАЧЕНИЕ]</a:t>
                    </a:fld>
                    <a:r>
                      <a:rPr lang="ru-RU" sz="1600" dirty="0" smtClean="0">
                        <a:latin typeface="Arial Narrow" panose="020B0606020202030204" pitchFamily="34" charset="0"/>
                      </a:rPr>
                      <a:t> </a:t>
                    </a:r>
                    <a:r>
                      <a:rPr lang="ru-RU" sz="1600" dirty="0" err="1" smtClean="0">
                        <a:latin typeface="Arial Narrow" panose="020B0606020202030204" pitchFamily="34" charset="0"/>
                      </a:rPr>
                      <a:t>млрд.руб</a:t>
                    </a:r>
                    <a:r>
                      <a:rPr lang="ru-RU" sz="1600" dirty="0" smtClean="0">
                        <a:latin typeface="Arial Narrow" panose="020B0606020202030204" pitchFamily="34" charset="0"/>
                      </a:rPr>
                      <a:t>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федеральный бюджет</c:v>
                </c:pt>
                <c:pt idx="1">
                  <c:v>региональный бюджет</c:v>
                </c:pt>
                <c:pt idx="2">
                  <c:v>местный бюджет</c:v>
                </c:pt>
                <c:pt idx="3">
                  <c:v>страховые взносы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1.173</c:v>
                </c:pt>
                <c:pt idx="1">
                  <c:v>0.52600000000000002</c:v>
                </c:pt>
                <c:pt idx="2">
                  <c:v>0.47099999999999997</c:v>
                </c:pt>
                <c:pt idx="3">
                  <c:v>1.774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87674" cy="501651"/>
          </a:xfrm>
          <a:prstGeom prst="rect">
            <a:avLst/>
          </a:prstGeom>
        </p:spPr>
        <p:txBody>
          <a:bodyPr vert="horz" lIns="93015" tIns="46512" rIns="93015" bIns="465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902" y="5"/>
            <a:ext cx="2987674" cy="501651"/>
          </a:xfrm>
          <a:prstGeom prst="rect">
            <a:avLst/>
          </a:prstGeom>
        </p:spPr>
        <p:txBody>
          <a:bodyPr vert="horz" lIns="93015" tIns="46512" rIns="93015" bIns="465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88EF72-A8C2-45F2-A6F1-412EE5018299}" type="datetimeFigureOut">
              <a:rPr lang="ru-RU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750888"/>
            <a:ext cx="5395913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5" tIns="46512" rIns="93015" bIns="4651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95" y="4760914"/>
            <a:ext cx="5513387" cy="4510086"/>
          </a:xfrm>
          <a:prstGeom prst="rect">
            <a:avLst/>
          </a:prstGeom>
        </p:spPr>
        <p:txBody>
          <a:bodyPr vert="horz" lIns="93015" tIns="46512" rIns="93015" bIns="4651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517068"/>
            <a:ext cx="2987674" cy="501651"/>
          </a:xfrm>
          <a:prstGeom prst="rect">
            <a:avLst/>
          </a:prstGeom>
        </p:spPr>
        <p:txBody>
          <a:bodyPr vert="horz" lIns="93015" tIns="46512" rIns="93015" bIns="465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902" y="9517068"/>
            <a:ext cx="2987674" cy="501651"/>
          </a:xfrm>
          <a:prstGeom prst="rect">
            <a:avLst/>
          </a:prstGeom>
        </p:spPr>
        <p:txBody>
          <a:bodyPr vert="horz" wrap="square" lIns="93015" tIns="46512" rIns="93015" bIns="465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3214754-815B-445A-A8B8-E5877EE68A1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7478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37" kern="1200">
        <a:solidFill>
          <a:schemeClr val="tx1"/>
        </a:solidFill>
        <a:latin typeface="+mn-lt"/>
        <a:ea typeface="+mn-ea"/>
        <a:cs typeface="+mn-cs"/>
      </a:defRPr>
    </a:lvl1pPr>
    <a:lvl2pPr marL="467910" algn="l" rtl="0" eaLnBrk="0" fontAlgn="base" hangingPunct="0">
      <a:spcBef>
        <a:spcPct val="30000"/>
      </a:spcBef>
      <a:spcAft>
        <a:spcPct val="0"/>
      </a:spcAft>
      <a:defRPr sz="1237" kern="1200">
        <a:solidFill>
          <a:schemeClr val="tx1"/>
        </a:solidFill>
        <a:latin typeface="+mn-lt"/>
        <a:ea typeface="+mn-ea"/>
        <a:cs typeface="+mn-cs"/>
      </a:defRPr>
    </a:lvl2pPr>
    <a:lvl3pPr marL="939092" algn="l" rtl="0" eaLnBrk="0" fontAlgn="base" hangingPunct="0">
      <a:spcBef>
        <a:spcPct val="30000"/>
      </a:spcBef>
      <a:spcAft>
        <a:spcPct val="0"/>
      </a:spcAft>
      <a:defRPr sz="1237" kern="1200">
        <a:solidFill>
          <a:schemeClr val="tx1"/>
        </a:solidFill>
        <a:latin typeface="+mn-lt"/>
        <a:ea typeface="+mn-ea"/>
        <a:cs typeface="+mn-cs"/>
      </a:defRPr>
    </a:lvl3pPr>
    <a:lvl4pPr marL="1410276" algn="l" rtl="0" eaLnBrk="0" fontAlgn="base" hangingPunct="0">
      <a:spcBef>
        <a:spcPct val="30000"/>
      </a:spcBef>
      <a:spcAft>
        <a:spcPct val="0"/>
      </a:spcAft>
      <a:defRPr sz="1237" kern="1200">
        <a:solidFill>
          <a:schemeClr val="tx1"/>
        </a:solidFill>
        <a:latin typeface="+mn-lt"/>
        <a:ea typeface="+mn-ea"/>
        <a:cs typeface="+mn-cs"/>
      </a:defRPr>
    </a:lvl4pPr>
    <a:lvl5pPr marL="1881458" algn="l" rtl="0" eaLnBrk="0" fontAlgn="base" hangingPunct="0">
      <a:spcBef>
        <a:spcPct val="30000"/>
      </a:spcBef>
      <a:spcAft>
        <a:spcPct val="0"/>
      </a:spcAft>
      <a:defRPr sz="1237" kern="1200">
        <a:solidFill>
          <a:schemeClr val="tx1"/>
        </a:solidFill>
        <a:latin typeface="+mn-lt"/>
        <a:ea typeface="+mn-ea"/>
        <a:cs typeface="+mn-cs"/>
      </a:defRPr>
    </a:lvl5pPr>
    <a:lvl6pPr marL="2354681" algn="l" defTabSz="941870" rtl="0" eaLnBrk="1" latinLnBrk="0" hangingPunct="1">
      <a:defRPr sz="1237" kern="1200">
        <a:solidFill>
          <a:schemeClr val="tx1"/>
        </a:solidFill>
        <a:latin typeface="+mn-lt"/>
        <a:ea typeface="+mn-ea"/>
        <a:cs typeface="+mn-cs"/>
      </a:defRPr>
    </a:lvl6pPr>
    <a:lvl7pPr marL="2825616" algn="l" defTabSz="941870" rtl="0" eaLnBrk="1" latinLnBrk="0" hangingPunct="1">
      <a:defRPr sz="1237" kern="1200">
        <a:solidFill>
          <a:schemeClr val="tx1"/>
        </a:solidFill>
        <a:latin typeface="+mn-lt"/>
        <a:ea typeface="+mn-ea"/>
        <a:cs typeface="+mn-cs"/>
      </a:defRPr>
    </a:lvl7pPr>
    <a:lvl8pPr marL="3296554" algn="l" defTabSz="941870" rtl="0" eaLnBrk="1" latinLnBrk="0" hangingPunct="1">
      <a:defRPr sz="1237" kern="1200">
        <a:solidFill>
          <a:schemeClr val="tx1"/>
        </a:solidFill>
        <a:latin typeface="+mn-lt"/>
        <a:ea typeface="+mn-ea"/>
        <a:cs typeface="+mn-cs"/>
      </a:defRPr>
    </a:lvl8pPr>
    <a:lvl9pPr marL="3767486" algn="l" defTabSz="941870" rtl="0" eaLnBrk="1" latinLnBrk="0" hangingPunct="1">
      <a:defRPr sz="12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9938" y="757238"/>
            <a:ext cx="5438775" cy="3790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8B79-17CE-4874-BD9B-27F36D8B5AC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67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3237FE-D2A3-4DA6-B689-15946B16D446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2721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50888"/>
            <a:ext cx="5395913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4754-815B-445A-A8B8-E5877EE68A12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75045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50888"/>
            <a:ext cx="5395913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4754-815B-445A-A8B8-E5877EE68A12}" type="slidenum">
              <a:rPr lang="ru-RU" altLang="ru-RU" smtClean="0"/>
              <a:pPr/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8242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50888"/>
            <a:ext cx="5395913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4754-815B-445A-A8B8-E5877EE68A12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145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50888"/>
            <a:ext cx="5395913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4754-815B-445A-A8B8-E5877EE68A12}" type="slidenum">
              <a:rPr lang="ru-RU" altLang="ru-RU" smtClean="0"/>
              <a:pPr/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3773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4754-815B-445A-A8B8-E5877EE68A12}" type="slidenum">
              <a:rPr lang="ru-RU" altLang="ru-RU" smtClean="0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247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9938" y="757238"/>
            <a:ext cx="5438775" cy="3790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8B79-17CE-4874-BD9B-27F36D8B5AC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14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774859" y="3567995"/>
            <a:ext cx="8867827" cy="166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859" y="1439872"/>
            <a:ext cx="8867827" cy="2023140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859" y="3679649"/>
            <a:ext cx="7232016" cy="183982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453C-0915-4A60-B09C-933CBC9402BA}" type="datetime1">
              <a:rPr lang="ru-RU" smtClean="0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40580-2868-485B-8AA5-E6604D1DD20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2958-BDFF-4AA6-B315-2654727E7CE1}" type="datetime1">
              <a:rPr lang="ru-RU" smtClean="0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9360D-4D80-413D-91EF-E41D032B083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0301" y="639939"/>
            <a:ext cx="2324577" cy="6159412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573" y="639939"/>
            <a:ext cx="6801537" cy="61594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0730-0ED4-4032-A2C5-977A8499C810}" type="datetime1">
              <a:rPr lang="ru-RU" smtClean="0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C7213-CFF9-4B06-A038-E284091A796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6B379-C49A-4089-9C1C-00B39AF791B7}" type="datetime1">
              <a:rPr lang="ru-RU" smtClean="0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909C5-CD43-4922-916B-9EF7947A805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826186" y="4827875"/>
            <a:ext cx="8867827" cy="166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14" y="2479766"/>
            <a:ext cx="8781732" cy="230978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114" y="4857142"/>
            <a:ext cx="8781732" cy="157484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72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4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1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088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60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3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0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17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60C5-2732-48AD-8B23-67C179F984CE}" type="datetime1">
              <a:rPr lang="ru-RU" smtClean="0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00EAD-D81D-4B93-B74B-B9729DF0F65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572" y="1756639"/>
            <a:ext cx="4563057" cy="495312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1821" y="1756639"/>
            <a:ext cx="4563057" cy="495312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8C3F-7DE5-47FB-9F81-070AE14611F5}" type="datetime1">
              <a:rPr lang="ru-RU" smtClean="0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A2D4B-2924-4B9A-8DAE-21C1DB4DBBF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695124" y="4247102"/>
            <a:ext cx="4942862" cy="165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573" y="1759833"/>
            <a:ext cx="4442524" cy="67160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722" indent="0">
              <a:buNone/>
              <a:defRPr sz="1500" b="1"/>
            </a:lvl2pPr>
            <a:lvl3pPr marL="685440" indent="0">
              <a:buNone/>
              <a:defRPr sz="1350" b="1"/>
            </a:lvl3pPr>
            <a:lvl4pPr marL="1028162" indent="0">
              <a:buNone/>
              <a:defRPr sz="1200" b="1"/>
            </a:lvl4pPr>
            <a:lvl5pPr marL="1370884" indent="0">
              <a:buNone/>
              <a:defRPr sz="1200" b="1"/>
            </a:lvl5pPr>
            <a:lvl6pPr marL="1713604" indent="0">
              <a:buNone/>
              <a:defRPr sz="1200" b="1"/>
            </a:lvl6pPr>
            <a:lvl7pPr marL="2056324" indent="0">
              <a:buNone/>
              <a:defRPr sz="1200" b="1"/>
            </a:lvl7pPr>
            <a:lvl8pPr marL="2399046" indent="0">
              <a:buNone/>
              <a:defRPr sz="1200" b="1"/>
            </a:lvl8pPr>
            <a:lvl9pPr marL="274176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573" y="2559756"/>
            <a:ext cx="4442524" cy="414793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2360" y="1759833"/>
            <a:ext cx="4442524" cy="67160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722" indent="0">
              <a:buNone/>
              <a:defRPr sz="1500" b="1"/>
            </a:lvl2pPr>
            <a:lvl3pPr marL="685440" indent="0">
              <a:buNone/>
              <a:defRPr sz="1350" b="1"/>
            </a:lvl3pPr>
            <a:lvl4pPr marL="1028162" indent="0">
              <a:buNone/>
              <a:defRPr sz="1200" b="1"/>
            </a:lvl4pPr>
            <a:lvl5pPr marL="1370884" indent="0">
              <a:buNone/>
              <a:defRPr sz="1200" b="1"/>
            </a:lvl5pPr>
            <a:lvl6pPr marL="1713604" indent="0">
              <a:buNone/>
              <a:defRPr sz="1200" b="1"/>
            </a:lvl6pPr>
            <a:lvl7pPr marL="2056324" indent="0">
              <a:buNone/>
              <a:defRPr sz="1200" b="1"/>
            </a:lvl7pPr>
            <a:lvl8pPr marL="2399046" indent="0">
              <a:buNone/>
              <a:defRPr sz="1200" b="1"/>
            </a:lvl8pPr>
            <a:lvl9pPr marL="274176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2360" y="2559756"/>
            <a:ext cx="4442524" cy="414793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4681-4E00-4B26-BFE4-14A247A47F0C}" type="datetime1">
              <a:rPr lang="ru-RU" smtClean="0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8A54C-5CCD-4D96-9504-EFE19C0A94C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1EBE-6FB2-4A93-9501-294C2577ABE1}" type="datetime1">
              <a:rPr lang="ru-RU" smtClean="0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37898-494A-4A45-B091-F5D0C544097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7709-3904-4434-905B-CC7ADE654A23}" type="datetime1">
              <a:rPr lang="ru-RU" smtClean="0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4BE71-654A-403F-B7C9-40EEB561258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208634" y="3758814"/>
            <a:ext cx="5856108" cy="165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72" y="831501"/>
            <a:ext cx="2417559" cy="1324674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721" y="831502"/>
            <a:ext cx="6457157" cy="585544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578" y="2236589"/>
            <a:ext cx="2417559" cy="4454814"/>
          </a:xfrm>
        </p:spPr>
        <p:txBody>
          <a:bodyPr/>
          <a:lstStyle>
            <a:lvl1pPr marL="0" indent="0">
              <a:buNone/>
              <a:defRPr sz="1050"/>
            </a:lvl1pPr>
            <a:lvl2pPr marL="342722" indent="0">
              <a:buNone/>
              <a:defRPr sz="900"/>
            </a:lvl2pPr>
            <a:lvl3pPr marL="685440" indent="0">
              <a:buNone/>
              <a:defRPr sz="750"/>
            </a:lvl3pPr>
            <a:lvl4pPr marL="1028162" indent="0">
              <a:buNone/>
              <a:defRPr sz="675"/>
            </a:lvl4pPr>
            <a:lvl5pPr marL="1370884" indent="0">
              <a:buNone/>
              <a:defRPr sz="675"/>
            </a:lvl5pPr>
            <a:lvl6pPr marL="1713604" indent="0">
              <a:buNone/>
              <a:defRPr sz="675"/>
            </a:lvl6pPr>
            <a:lvl7pPr marL="2056324" indent="0">
              <a:buNone/>
              <a:defRPr sz="675"/>
            </a:lvl7pPr>
            <a:lvl8pPr marL="2399046" indent="0">
              <a:buNone/>
              <a:defRPr sz="675"/>
            </a:lvl8pPr>
            <a:lvl9pPr marL="2741764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E24B-B33B-4F06-80F9-6A8B90D4AE15}" type="datetime1">
              <a:rPr lang="ru-RU" smtClean="0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C9B2-F900-446F-BD75-0A791D9D6D1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78" y="831922"/>
            <a:ext cx="2420931" cy="1327873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9838" y="879919"/>
            <a:ext cx="6671141" cy="577420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722" indent="0">
              <a:buNone/>
              <a:defRPr sz="2100"/>
            </a:lvl2pPr>
            <a:lvl3pPr marL="685440" indent="0">
              <a:buNone/>
              <a:defRPr sz="1800"/>
            </a:lvl3pPr>
            <a:lvl4pPr marL="1028162" indent="0">
              <a:buNone/>
              <a:defRPr sz="1500"/>
            </a:lvl4pPr>
            <a:lvl5pPr marL="1370884" indent="0">
              <a:buNone/>
              <a:defRPr sz="1500"/>
            </a:lvl5pPr>
            <a:lvl6pPr marL="1713604" indent="0">
              <a:buNone/>
              <a:defRPr sz="1500"/>
            </a:lvl6pPr>
            <a:lvl7pPr marL="2056324" indent="0">
              <a:buNone/>
              <a:defRPr sz="1500"/>
            </a:lvl7pPr>
            <a:lvl8pPr marL="2399046" indent="0">
              <a:buNone/>
              <a:defRPr sz="1500"/>
            </a:lvl8pPr>
            <a:lvl9pPr marL="2741764" indent="0">
              <a:buNone/>
              <a:defRPr sz="15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572" y="2239790"/>
            <a:ext cx="2417559" cy="4453975"/>
          </a:xfrm>
        </p:spPr>
        <p:txBody>
          <a:bodyPr/>
          <a:lstStyle>
            <a:lvl1pPr marL="0" indent="0">
              <a:buNone/>
              <a:defRPr sz="1050"/>
            </a:lvl1pPr>
            <a:lvl2pPr marL="342722" indent="0">
              <a:buNone/>
              <a:defRPr sz="900"/>
            </a:lvl2pPr>
            <a:lvl3pPr marL="685440" indent="0">
              <a:buNone/>
              <a:defRPr sz="750"/>
            </a:lvl3pPr>
            <a:lvl4pPr marL="1028162" indent="0">
              <a:buNone/>
              <a:defRPr sz="675"/>
            </a:lvl4pPr>
            <a:lvl5pPr marL="1370884" indent="0">
              <a:buNone/>
              <a:defRPr sz="675"/>
            </a:lvl5pPr>
            <a:lvl6pPr marL="1713604" indent="0">
              <a:buNone/>
              <a:defRPr sz="675"/>
            </a:lvl6pPr>
            <a:lvl7pPr marL="2056324" indent="0">
              <a:buNone/>
              <a:defRPr sz="675"/>
            </a:lvl7pPr>
            <a:lvl8pPr marL="2399046" indent="0">
              <a:buNone/>
              <a:defRPr sz="675"/>
            </a:lvl8pPr>
            <a:lvl9pPr marL="2741764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FA91-1951-459A-872A-E9276B9A1F52}" type="datetime1">
              <a:rPr lang="ru-RU" smtClean="0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DF1FF-7DC4-4DAC-86F1-8102DC665CC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231646"/>
            <a:ext cx="10331450" cy="2399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2" rIns="68544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573" y="559947"/>
            <a:ext cx="9298306" cy="1039901"/>
          </a:xfrm>
          <a:prstGeom prst="rect">
            <a:avLst/>
          </a:prstGeom>
        </p:spPr>
        <p:txBody>
          <a:bodyPr vert="horz" lIns="91392" tIns="45696" rIns="91392" bIns="45696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6573" y="1679841"/>
            <a:ext cx="9298306" cy="51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7" name="Rectangle 6"/>
          <p:cNvSpPr/>
          <p:nvPr/>
        </p:nvSpPr>
        <p:spPr>
          <a:xfrm>
            <a:off x="1" y="1"/>
            <a:ext cx="10331450" cy="383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2" rIns="68544" bIns="342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572" y="19999"/>
            <a:ext cx="3271626" cy="344968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CFF43D-E922-4FA6-8091-B7803141DA3C}" type="datetime1">
              <a:rPr lang="ru-RU" smtClean="0"/>
              <a:pPr>
                <a:defRPr/>
              </a:pPr>
              <a:t>05.02.2021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4295" y="19999"/>
            <a:ext cx="4649152" cy="344968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542" y="19999"/>
            <a:ext cx="1205336" cy="344968"/>
          </a:xfrm>
          <a:prstGeom prst="rect">
            <a:avLst/>
          </a:prstGeom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srgbClr val="FFFFFF"/>
                </a:solidFill>
              </a:defRPr>
            </a:lvl1pPr>
          </a:lstStyle>
          <a:p>
            <a:fld id="{74E61262-B83B-4CF1-88EB-F3E109202D3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62" r:id="rId2"/>
    <p:sldLayoutId id="2147484470" r:id="rId3"/>
    <p:sldLayoutId id="2147484463" r:id="rId4"/>
    <p:sldLayoutId id="2147484471" r:id="rId5"/>
    <p:sldLayoutId id="2147484464" r:id="rId6"/>
    <p:sldLayoutId id="2147484465" r:id="rId7"/>
    <p:sldLayoutId id="2147484472" r:id="rId8"/>
    <p:sldLayoutId id="2147484466" r:id="rId9"/>
    <p:sldLayoutId id="2147484467" r:id="rId10"/>
    <p:sldLayoutId id="21474844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spc="-75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342722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68544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028162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370884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134541" indent="-13454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0519" indent="-13454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5306" indent="-13454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51285" indent="-13454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88206" indent="-100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162" indent="-137089" algn="l" defTabSz="6854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250" indent="-137089" algn="l" defTabSz="6854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2339" indent="-137089" algn="l" defTabSz="6854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39429" indent="-137089" algn="l" defTabSz="6854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2" algn="l" defTabSz="6854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440" algn="l" defTabSz="6854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62" algn="l" defTabSz="6854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84" algn="l" defTabSz="6854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04" algn="l" defTabSz="6854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24" algn="l" defTabSz="6854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46" algn="l" defTabSz="6854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764" algn="l" defTabSz="6854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8.pn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18.png"/><Relationship Id="rId5" Type="http://schemas.openxmlformats.org/officeDocument/2006/relationships/image" Target="../media/image23.jpeg"/><Relationship Id="rId10" Type="http://schemas.microsoft.com/office/2007/relationships/hdphoto" Target="../media/hdphoto9.wdp"/><Relationship Id="rId4" Type="http://schemas.microsoft.com/office/2007/relationships/hdphoto" Target="../media/hdphoto3.wdp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10331450" cy="71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64" r="12075" b="1519"/>
          <a:stretch/>
        </p:blipFill>
        <p:spPr>
          <a:xfrm flipH="1" flipV="1">
            <a:off x="-18852" y="1"/>
            <a:ext cx="10350301" cy="719931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18852" y="451126"/>
            <a:ext cx="10350302" cy="437989"/>
          </a:xfrm>
          <a:prstGeom prst="rect">
            <a:avLst/>
          </a:prstGeom>
          <a:gradFill>
            <a:gsLst>
              <a:gs pos="0">
                <a:schemeClr val="bg1">
                  <a:alpha val="26000"/>
                </a:schemeClr>
              </a:gs>
              <a:gs pos="14000">
                <a:schemeClr val="bg1"/>
              </a:gs>
              <a:gs pos="7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8853" y="2809022"/>
            <a:ext cx="10350301" cy="1785314"/>
          </a:xfrm>
          <a:prstGeom prst="rect">
            <a:avLst/>
          </a:prstGeom>
          <a:gradFill>
            <a:gsLst>
              <a:gs pos="0">
                <a:schemeClr val="bg1">
                  <a:alpha val="26000"/>
                </a:schemeClr>
              </a:gs>
              <a:gs pos="14000">
                <a:schemeClr val="bg1"/>
              </a:gs>
              <a:gs pos="85000">
                <a:schemeClr val="bg1"/>
              </a:gs>
              <a:gs pos="100000">
                <a:schemeClr val="bg1">
                  <a:alpha val="4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60223" y="5832142"/>
            <a:ext cx="275388" cy="273844"/>
          </a:xfrm>
        </p:spPr>
        <p:txBody>
          <a:bodyPr/>
          <a:lstStyle/>
          <a:p>
            <a:fld id="{EBA7D422-22D6-4A4D-BCC1-FFBE7E513C03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36034" y="518482"/>
            <a:ext cx="6990131" cy="595008"/>
          </a:xfrm>
          <a:prstGeom prst="rect">
            <a:avLst/>
          </a:prstGeom>
          <a:noFill/>
        </p:spPr>
        <p:txBody>
          <a:bodyPr wrap="square" lIns="68558" tIns="34277" rIns="68558" bIns="34277" rtlCol="0">
            <a:spAutoFit/>
          </a:bodyPr>
          <a:lstStyle/>
          <a:p>
            <a:pPr>
              <a:lnSpc>
                <a:spcPts val="2250"/>
              </a:lnSpc>
            </a:pPr>
            <a:r>
              <a:rPr lang="ru-RU" b="1" spc="300" dirty="0">
                <a:solidFill>
                  <a:srgbClr val="03714F"/>
                </a:solidFill>
                <a:latin typeface="Arial Narrow" panose="020B0606020202030204" pitchFamily="34" charset="0"/>
              </a:rPr>
              <a:t>АО </a:t>
            </a:r>
            <a:r>
              <a:rPr lang="ru-RU" b="1" spc="300" dirty="0" smtClean="0">
                <a:solidFill>
                  <a:srgbClr val="03714F"/>
                </a:solidFill>
                <a:latin typeface="Arial Narrow" panose="020B0606020202030204" pitchFamily="34" charset="0"/>
              </a:rPr>
              <a:t>«ХОЛДИНГОВАЯ КОМПАНИЯ </a:t>
            </a:r>
            <a:r>
              <a:rPr lang="ru-RU" b="1" spc="300" dirty="0">
                <a:solidFill>
                  <a:srgbClr val="03714F"/>
                </a:solidFill>
                <a:latin typeface="Arial Narrow" panose="020B0606020202030204" pitchFamily="34" charset="0"/>
              </a:rPr>
              <a:t>«АК БАРС</a:t>
            </a:r>
            <a:r>
              <a:rPr lang="ru-RU" b="1" spc="300" dirty="0" smtClean="0">
                <a:solidFill>
                  <a:srgbClr val="03714F"/>
                </a:solidFill>
                <a:latin typeface="Arial Narrow" panose="020B0606020202030204" pitchFamily="34" charset="0"/>
              </a:rPr>
              <a:t>»</a:t>
            </a:r>
            <a:endParaRPr lang="ru-RU" b="1" spc="300" dirty="0">
              <a:solidFill>
                <a:srgbClr val="03714F"/>
              </a:solidFill>
              <a:latin typeface="Arial Narrow" panose="020B0606020202030204" pitchFamily="34" charset="0"/>
            </a:endParaRPr>
          </a:p>
          <a:p>
            <a:endParaRPr lang="ru-RU" sz="1500" spc="150" dirty="0">
              <a:solidFill>
                <a:srgbClr val="03835B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341" y="3136283"/>
            <a:ext cx="2006870" cy="11237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38507" y="5366500"/>
            <a:ext cx="481139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ru-RU" sz="1600" b="1" spc="200" dirty="0">
              <a:solidFill>
                <a:srgbClr val="06564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229" y="3046696"/>
            <a:ext cx="6567297" cy="707862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3600" b="1" spc="300" dirty="0">
                <a:solidFill>
                  <a:srgbClr val="800000"/>
                </a:solidFill>
                <a:latin typeface="Arial Narrow" panose="020B0606020202030204" pitchFamily="34" charset="0"/>
              </a:rPr>
              <a:t>ИТОГИ </a:t>
            </a:r>
            <a:r>
              <a:rPr lang="ru-RU" sz="3600" b="1" spc="3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РАБОТЫ </a:t>
            </a:r>
            <a:r>
              <a:rPr lang="ru-RU" sz="32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ЗА</a:t>
            </a:r>
            <a:r>
              <a:rPr lang="ru-RU" sz="36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  </a:t>
            </a:r>
            <a:r>
              <a:rPr lang="ru-RU" sz="4000" b="1" spc="3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2020</a:t>
            </a:r>
            <a:r>
              <a:rPr lang="ru-RU" sz="36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ГОД</a:t>
            </a:r>
            <a:endParaRPr lang="ru-RU" sz="3000" dirty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" y="5699921"/>
            <a:ext cx="10331449" cy="640423"/>
          </a:xfrm>
          <a:prstGeom prst="rect">
            <a:avLst/>
          </a:prstGeom>
          <a:gradFill>
            <a:gsLst>
              <a:gs pos="0">
                <a:schemeClr val="bg1">
                  <a:alpha val="26000"/>
                </a:schemeClr>
              </a:gs>
              <a:gs pos="14000">
                <a:schemeClr val="bg1"/>
              </a:gs>
              <a:gs pos="7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-162867" y="3664971"/>
            <a:ext cx="8040901" cy="707862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600" b="1" spc="3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ПЛАН РАБОТЫ </a:t>
            </a:r>
            <a:r>
              <a:rPr lang="ru-RU" sz="3200" b="1" spc="3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</a:t>
            </a:r>
            <a:r>
              <a:rPr lang="ru-RU" sz="3600" b="1" spc="3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4000" b="1" spc="3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2021</a:t>
            </a:r>
            <a:r>
              <a:rPr lang="ru-RU" sz="3600" b="1" spc="3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spc="3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ГОД</a:t>
            </a:r>
            <a:r>
              <a:rPr lang="ru-RU" sz="3200" b="1" spc="3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</a:t>
            </a:r>
            <a:endParaRPr lang="ru-RU" sz="3200" spc="3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053" y="196508"/>
            <a:ext cx="1559454" cy="9140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49301" y="5832141"/>
            <a:ext cx="7776864" cy="595008"/>
          </a:xfrm>
          <a:prstGeom prst="rect">
            <a:avLst/>
          </a:prstGeom>
          <a:noFill/>
        </p:spPr>
        <p:txBody>
          <a:bodyPr wrap="square" lIns="68558" tIns="34277" rIns="68558" bIns="34277" rtlCol="0">
            <a:spAutoFit/>
          </a:bodyPr>
          <a:lstStyle/>
          <a:p>
            <a:pPr>
              <a:lnSpc>
                <a:spcPts val="2250"/>
              </a:lnSpc>
            </a:pPr>
            <a:r>
              <a:rPr lang="ru-RU" sz="2000" b="1" spc="3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АО «СУДОСТРОИТЕЛЬНАЯ КОРПОРАЦИЯ «АК БАРС» </a:t>
            </a:r>
          </a:p>
          <a:p>
            <a:endParaRPr lang="ru-RU" sz="1500" spc="150" dirty="0">
              <a:solidFill>
                <a:srgbClr val="03835B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"/>
          <p:cNvSpPr/>
          <p:nvPr/>
        </p:nvSpPr>
        <p:spPr>
          <a:xfrm>
            <a:off x="-48015" y="3517"/>
            <a:ext cx="10379465" cy="7190623"/>
          </a:xfrm>
          <a:custGeom>
            <a:avLst/>
            <a:gdLst/>
            <a:ahLst/>
            <a:cxnLst/>
            <a:rect l="l" t="t" r="r" b="b"/>
            <a:pathLst>
              <a:path w="3407409" h="4860290">
                <a:moveTo>
                  <a:pt x="3406927" y="0"/>
                </a:moveTo>
                <a:lnTo>
                  <a:pt x="0" y="0"/>
                </a:lnTo>
                <a:lnTo>
                  <a:pt x="0" y="4859997"/>
                </a:lnTo>
                <a:lnTo>
                  <a:pt x="3406927" y="4859997"/>
                </a:lnTo>
                <a:lnTo>
                  <a:pt x="340692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87" name="Прямоугольник 86"/>
          <p:cNvSpPr/>
          <p:nvPr/>
        </p:nvSpPr>
        <p:spPr>
          <a:xfrm>
            <a:off x="-49670" y="6357371"/>
            <a:ext cx="10381120" cy="757148"/>
          </a:xfrm>
          <a:prstGeom prst="rect">
            <a:avLst/>
          </a:prstGeom>
          <a:solidFill>
            <a:srgbClr val="058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12940" y="1015080"/>
            <a:ext cx="6560861" cy="268220"/>
          </a:xfrm>
          <a:prstGeom prst="rect">
            <a:avLst/>
          </a:prstGeom>
          <a:solidFill>
            <a:srgbClr val="CD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12940" y="1376510"/>
            <a:ext cx="3389904" cy="2344791"/>
          </a:xfrm>
          <a:prstGeom prst="rect">
            <a:avLst/>
          </a:prstGeom>
          <a:solidFill>
            <a:srgbClr val="EAFCF5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7067817" y="1374360"/>
            <a:ext cx="3135488" cy="2342541"/>
          </a:xfrm>
          <a:prstGeom prst="rect">
            <a:avLst/>
          </a:prstGeom>
          <a:solidFill>
            <a:srgbClr val="CDFBEF">
              <a:alpha val="7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3865665" y="1374361"/>
            <a:ext cx="3108136" cy="2344791"/>
          </a:xfrm>
          <a:prstGeom prst="rect">
            <a:avLst/>
          </a:prstGeom>
          <a:solidFill>
            <a:srgbClr val="E7FDF7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2033177" y="6485509"/>
            <a:ext cx="1329512" cy="2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095" b="1" spc="313" dirty="0">
                <a:solidFill>
                  <a:schemeClr val="bg1"/>
                </a:solidFill>
                <a:latin typeface="Arial Narrow" panose="020B0606020202030204" pitchFamily="34" charset="0"/>
              </a:rPr>
              <a:t>ВЫРУЧКА</a:t>
            </a:r>
          </a:p>
        </p:txBody>
      </p:sp>
      <p:sp>
        <p:nvSpPr>
          <p:cNvPr id="10248" name="TextBox 14"/>
          <p:cNvSpPr txBox="1">
            <a:spLocks noChangeArrowheads="1"/>
          </p:cNvSpPr>
          <p:nvPr/>
        </p:nvSpPr>
        <p:spPr bwMode="auto">
          <a:xfrm>
            <a:off x="7770113" y="6377889"/>
            <a:ext cx="623889" cy="6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3754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18</a:t>
            </a:r>
            <a:endParaRPr lang="ru-RU" sz="3754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8298274" y="6530212"/>
            <a:ext cx="1215397" cy="59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095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ПРЕДПРИЯТИЙ И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095" b="1" dirty="0">
                <a:solidFill>
                  <a:schemeClr val="bg1"/>
                </a:solidFill>
                <a:latin typeface="Arial Narrow" panose="020B0606020202030204" pitchFamily="34" charset="0"/>
              </a:rPr>
              <a:t>ОРГАНИЗАЦИЙ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095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250" name="TextBox 17"/>
          <p:cNvSpPr txBox="1">
            <a:spLocks noChangeArrowheads="1"/>
          </p:cNvSpPr>
          <p:nvPr/>
        </p:nvSpPr>
        <p:spPr bwMode="auto">
          <a:xfrm>
            <a:off x="4645684" y="6644454"/>
            <a:ext cx="1511953" cy="38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086"/>
              </a:lnSpc>
              <a:spcBef>
                <a:spcPct val="0"/>
              </a:spcBef>
              <a:buClrTx/>
              <a:buSzTx/>
              <a:buNone/>
            </a:pPr>
            <a:r>
              <a:rPr lang="ru-RU" sz="3337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 </a:t>
            </a:r>
            <a:r>
              <a:rPr lang="ru-RU" sz="1877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тыс.чел</a:t>
            </a:r>
            <a:r>
              <a:rPr lang="ru-RU" sz="1877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251" name="TextBox 19"/>
          <p:cNvSpPr txBox="1">
            <a:spLocks noChangeArrowheads="1"/>
          </p:cNvSpPr>
          <p:nvPr/>
        </p:nvSpPr>
        <p:spPr bwMode="auto">
          <a:xfrm>
            <a:off x="5091220" y="6502065"/>
            <a:ext cx="1906291" cy="2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043" b="1">
                <a:solidFill>
                  <a:schemeClr val="bg1"/>
                </a:solidFill>
                <a:latin typeface="Arial Narrow" panose="020B0606020202030204" pitchFamily="34" charset="0"/>
              </a:rPr>
              <a:t>ЧИСЛЕННОСТЬ РАБОТАЮЩИХ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414140" y="6389479"/>
            <a:ext cx="99341" cy="635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339541" y="6389479"/>
            <a:ext cx="99341" cy="635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2610" y="6389479"/>
            <a:ext cx="99341" cy="635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256" name="TextBox 21"/>
          <p:cNvSpPr txBox="1">
            <a:spLocks noChangeArrowheads="1"/>
          </p:cNvSpPr>
          <p:nvPr/>
        </p:nvSpPr>
        <p:spPr bwMode="auto">
          <a:xfrm>
            <a:off x="1245444" y="6420937"/>
            <a:ext cx="1997663" cy="60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337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30,0 </a:t>
            </a:r>
            <a:r>
              <a:rPr lang="ru-RU" sz="1877" b="1" dirty="0">
                <a:solidFill>
                  <a:schemeClr val="bg1"/>
                </a:solidFill>
                <a:latin typeface="Arial Narrow" panose="020B0606020202030204" pitchFamily="34" charset="0"/>
              </a:rPr>
              <a:t>млрд. руб.</a:t>
            </a:r>
          </a:p>
        </p:txBody>
      </p:sp>
      <p:pic>
        <p:nvPicPr>
          <p:cNvPr id="51" name="Рисунок 78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400" y="5134488"/>
            <a:ext cx="455312" cy="62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84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901" y="5089690"/>
            <a:ext cx="521543" cy="60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2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98" y="5164286"/>
            <a:ext cx="599357" cy="58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86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00"/>
          <a:stretch>
            <a:fillRect/>
          </a:stretch>
        </p:blipFill>
        <p:spPr bwMode="auto">
          <a:xfrm>
            <a:off x="5507913" y="5089780"/>
            <a:ext cx="711943" cy="71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3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992" y="5160910"/>
            <a:ext cx="748437" cy="7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727209" y="3879261"/>
            <a:ext cx="896644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ts val="1600"/>
              </a:lnSpc>
              <a:defRPr/>
            </a:pPr>
            <a:r>
              <a:rPr lang="ru-RU" sz="1147" b="1" dirty="0" smtClean="0">
                <a:solidFill>
                  <a:srgbClr val="820000"/>
                </a:solidFill>
                <a:latin typeface="Arial Narrow" panose="020B0606020202030204" pitchFamily="34" charset="0"/>
              </a:rPr>
              <a:t>ОСНОВНАЯ   МИССИЯ КОРПОРАЦИИ  –  </a:t>
            </a:r>
            <a:r>
              <a:rPr lang="ru-RU" sz="109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ОБЪЕДИНЕНИЕ  </a:t>
            </a:r>
            <a:r>
              <a:rPr lang="ru-RU" sz="10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  РАЗВИТИЕ  КОМПАНИЙ  ДЛЯ   ИХ  ДАЛЬНЕЙШЕГО  РОСТА  С   ПОВЫШЕНИЕМ  УДОВЛЕТВОРЕННОСТИ ПОТРЕБИТЕЛЕЙ КАЧЕСТВОМ ПРОЕКТИРОВАНИЯ И ПРОИЗВОДСТВА ПРОДУКЦИИ, ОБЕСПЕЧЕНИЕМ ЗАНЯТОСТИ ПЕРСОНАЛА,  РОСТОМ  ПРИБЫЛЬНОСТИ  ПРЕДПРИЯТИЙ  И  СОЦИАЛЬНОЙ  ПОДДЕРЖКИ  РЕГИОНОВ  ПРИСУТСТВИЯ</a:t>
            </a:r>
          </a:p>
        </p:txBody>
      </p:sp>
      <p:sp>
        <p:nvSpPr>
          <p:cNvPr id="10263" name="TextBox 82"/>
          <p:cNvSpPr txBox="1">
            <a:spLocks noChangeArrowheads="1"/>
          </p:cNvSpPr>
          <p:nvPr/>
        </p:nvSpPr>
        <p:spPr bwMode="auto">
          <a:xfrm>
            <a:off x="7667460" y="5834825"/>
            <a:ext cx="1443754" cy="2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sz="1043" b="1">
                <a:latin typeface="Arial Narrow" panose="020B0606020202030204" pitchFamily="34" charset="0"/>
              </a:rPr>
              <a:t>ЭЛЕКТРОМОНТАЖ</a:t>
            </a:r>
          </a:p>
        </p:txBody>
      </p:sp>
      <p:pic>
        <p:nvPicPr>
          <p:cNvPr id="60" name="Рисунок 3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8944" y="5302009"/>
            <a:ext cx="596049" cy="53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-49670" y="4671871"/>
            <a:ext cx="10381120" cy="268220"/>
          </a:xfrm>
          <a:prstGeom prst="rect">
            <a:avLst/>
          </a:prstGeom>
          <a:solidFill>
            <a:srgbClr val="E7F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66" name="TextBox 9"/>
          <p:cNvSpPr txBox="1">
            <a:spLocks noChangeArrowheads="1"/>
          </p:cNvSpPr>
          <p:nvPr/>
        </p:nvSpPr>
        <p:spPr bwMode="auto">
          <a:xfrm>
            <a:off x="2689944" y="4637581"/>
            <a:ext cx="3173940" cy="32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54" tIns="47676" rIns="95354" bIns="476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669"/>
              </a:lnSpc>
            </a:pPr>
            <a:r>
              <a:rPr lang="ru-RU" altLang="ru-RU" sz="1147" b="1" dirty="0">
                <a:solidFill>
                  <a:srgbClr val="085029"/>
                </a:solidFill>
                <a:latin typeface="Arial Narrow" panose="020B0606020202030204" pitchFamily="34" charset="0"/>
              </a:rPr>
              <a:t>НАПРАВЛЕНИЯ  ДЕЯТЕЛЬНОСТИ:</a:t>
            </a:r>
          </a:p>
        </p:txBody>
      </p:sp>
      <p:sp>
        <p:nvSpPr>
          <p:cNvPr id="10267" name="TextBox 77"/>
          <p:cNvSpPr txBox="1">
            <a:spLocks noChangeArrowheads="1"/>
          </p:cNvSpPr>
          <p:nvPr/>
        </p:nvSpPr>
        <p:spPr bwMode="auto">
          <a:xfrm>
            <a:off x="1185468" y="5856350"/>
            <a:ext cx="1526538" cy="2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43" b="1">
                <a:latin typeface="Arial Narrow" panose="020B0606020202030204" pitchFamily="34" charset="0"/>
              </a:rPr>
              <a:t>ПРИБОРОСТРОЕНИЕ</a:t>
            </a:r>
          </a:p>
        </p:txBody>
      </p:sp>
      <p:sp>
        <p:nvSpPr>
          <p:cNvPr id="10268" name="TextBox 8"/>
          <p:cNvSpPr txBox="1">
            <a:spLocks noChangeArrowheads="1"/>
          </p:cNvSpPr>
          <p:nvPr/>
        </p:nvSpPr>
        <p:spPr bwMode="auto">
          <a:xfrm>
            <a:off x="99341" y="5856350"/>
            <a:ext cx="1377527" cy="2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43" b="1">
                <a:latin typeface="Arial Narrow" panose="020B0606020202030204" pitchFamily="34" charset="0"/>
              </a:rPr>
              <a:t>СУДОСТРОЕНИЕ</a:t>
            </a:r>
          </a:p>
        </p:txBody>
      </p:sp>
      <p:sp>
        <p:nvSpPr>
          <p:cNvPr id="10269" name="TextBox 81"/>
          <p:cNvSpPr txBox="1">
            <a:spLocks noChangeArrowheads="1"/>
          </p:cNvSpPr>
          <p:nvPr/>
        </p:nvSpPr>
        <p:spPr bwMode="auto">
          <a:xfrm>
            <a:off x="2526569" y="5851382"/>
            <a:ext cx="1582831" cy="2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43" b="1">
                <a:latin typeface="Arial Narrow" panose="020B0606020202030204" pitchFamily="34" charset="0"/>
              </a:rPr>
              <a:t>ПРОЕКТИРОВАНИЕ</a:t>
            </a:r>
          </a:p>
        </p:txBody>
      </p:sp>
      <p:sp>
        <p:nvSpPr>
          <p:cNvPr id="10270" name="TextBox 82"/>
          <p:cNvSpPr txBox="1">
            <a:spLocks noChangeArrowheads="1"/>
          </p:cNvSpPr>
          <p:nvPr/>
        </p:nvSpPr>
        <p:spPr bwMode="auto">
          <a:xfrm>
            <a:off x="6768425" y="5834825"/>
            <a:ext cx="1294743" cy="2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43" b="1">
                <a:latin typeface="Arial Narrow" panose="020B0606020202030204" pitchFamily="34" charset="0"/>
              </a:rPr>
              <a:t>СУДОРЕМОНТ</a:t>
            </a:r>
          </a:p>
        </p:txBody>
      </p:sp>
      <p:sp>
        <p:nvSpPr>
          <p:cNvPr id="10271" name="TextBox 83"/>
          <p:cNvSpPr txBox="1">
            <a:spLocks noChangeArrowheads="1"/>
          </p:cNvSpPr>
          <p:nvPr/>
        </p:nvSpPr>
        <p:spPr bwMode="auto">
          <a:xfrm>
            <a:off x="3708726" y="5760321"/>
            <a:ext cx="1731842" cy="41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43" b="1">
                <a:latin typeface="Arial Narrow" panose="020B0606020202030204" pitchFamily="34" charset="0"/>
              </a:rPr>
              <a:t>КРУПНОГАБАРИТНЫЕ</a:t>
            </a:r>
          </a:p>
          <a:p>
            <a:pPr algn="ctr" eaLnBrk="1" hangingPunct="1"/>
            <a:r>
              <a:rPr lang="ru-RU" altLang="ru-RU" sz="1043" b="1">
                <a:latin typeface="Arial Narrow" panose="020B0606020202030204" pitchFamily="34" charset="0"/>
              </a:rPr>
              <a:t>МЕТАЛЛОКОНСТРУКЦИИ</a:t>
            </a:r>
          </a:p>
        </p:txBody>
      </p:sp>
      <p:sp>
        <p:nvSpPr>
          <p:cNvPr id="10272" name="TextBox 85"/>
          <p:cNvSpPr txBox="1">
            <a:spLocks noChangeArrowheads="1"/>
          </p:cNvSpPr>
          <p:nvPr/>
        </p:nvSpPr>
        <p:spPr bwMode="auto">
          <a:xfrm>
            <a:off x="5210429" y="5760321"/>
            <a:ext cx="1582831" cy="41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43" b="1">
                <a:latin typeface="Arial Narrow" panose="020B0606020202030204" pitchFamily="34" charset="0"/>
              </a:rPr>
              <a:t>МАШИНОСТРОЕНИЕ</a:t>
            </a:r>
          </a:p>
          <a:p>
            <a:pPr algn="ctr" eaLnBrk="1" hangingPunct="1"/>
            <a:r>
              <a:rPr lang="ru-RU" altLang="ru-RU" sz="1043" b="1">
                <a:latin typeface="Arial Narrow" panose="020B0606020202030204" pitchFamily="34" charset="0"/>
              </a:rPr>
              <a:t>МЕТАЛЛУРГИЯ</a:t>
            </a:r>
          </a:p>
        </p:txBody>
      </p:sp>
      <p:sp>
        <p:nvSpPr>
          <p:cNvPr id="10273" name="TextBox 82"/>
          <p:cNvSpPr txBox="1">
            <a:spLocks noChangeArrowheads="1"/>
          </p:cNvSpPr>
          <p:nvPr/>
        </p:nvSpPr>
        <p:spPr bwMode="auto">
          <a:xfrm>
            <a:off x="8707227" y="5834825"/>
            <a:ext cx="1443754" cy="26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sz="1147" b="1">
                <a:latin typeface="Arial Narrow" panose="020B0606020202030204" pitchFamily="34" charset="0"/>
              </a:rPr>
              <a:t>ОБУЧЕНИЕ</a:t>
            </a:r>
          </a:p>
        </p:txBody>
      </p:sp>
      <p:pic>
        <p:nvPicPr>
          <p:cNvPr id="70" name="Рисунок 46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6536" y="5268599"/>
            <a:ext cx="596045" cy="56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0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48" y="4935791"/>
            <a:ext cx="973540" cy="97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6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16" y="250214"/>
            <a:ext cx="1013277" cy="56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1569586" y="122585"/>
            <a:ext cx="5431922" cy="31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354" tIns="47676" rIns="95354" bIns="4767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400" b="1" spc="104" dirty="0">
                <a:solidFill>
                  <a:srgbClr val="005250"/>
                </a:solidFill>
                <a:latin typeface="Arial Narrow" panose="020B0606020202030204" pitchFamily="34" charset="0"/>
              </a:rPr>
              <a:t>АО «СУДОСТРОИТЕЛЬНАЯ КОРПОРАЦИЯ «АК БАРС» </a:t>
            </a:r>
          </a:p>
        </p:txBody>
      </p:sp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1537169" y="392741"/>
            <a:ext cx="8477087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147"/>
              </a:lnSpc>
              <a:spcBef>
                <a:spcPct val="0"/>
              </a:spcBef>
              <a:buNone/>
            </a:pPr>
            <a:r>
              <a:rPr lang="ru-RU" sz="939" b="1" dirty="0">
                <a:solidFill>
                  <a:srgbClr val="820000"/>
                </a:solidFill>
                <a:latin typeface="Arial Narrow" panose="020B0606020202030204" pitchFamily="34" charset="0"/>
              </a:rPr>
              <a:t>СОЗДАННОЕ  ПО  ИНИЦИАТИВЕ  АО «ХОЛДИНГОВАЯ  КОМПАНИЯ  «АК БАРС» ПРИ  ПОДДЕРЖКЕ  ПРЕЗИДЕНТА   РЕСПУБЛИКИ  ТАТАРСТАН  РУСТАМА  МИННИХАНОВА,</a:t>
            </a:r>
          </a:p>
          <a:p>
            <a:pPr>
              <a:lnSpc>
                <a:spcPts val="1147"/>
              </a:lnSpc>
              <a:spcBef>
                <a:spcPct val="0"/>
              </a:spcBef>
              <a:buNone/>
            </a:pPr>
            <a:r>
              <a:rPr lang="ru-RU" sz="939" b="1" dirty="0">
                <a:solidFill>
                  <a:srgbClr val="820000"/>
                </a:solidFill>
                <a:latin typeface="Arial Narrow" panose="020B0606020202030204" pitchFamily="34" charset="0"/>
              </a:rPr>
              <a:t>ОБЪЕДИНИЛО  ПРОМЫШЛЕННЫЕ  ПРЕДПРИЯТИЯ   И  ОРГАНИЗАЦИИ  С ЧИСЛЕННОСТЬЮ  БОЛЕЕ  </a:t>
            </a:r>
            <a:r>
              <a:rPr lang="ru-RU" sz="1147" b="1" dirty="0" smtClean="0">
                <a:solidFill>
                  <a:srgbClr val="820000"/>
                </a:solidFill>
                <a:latin typeface="Arial Narrow" panose="020B0606020202030204" pitchFamily="34" charset="0"/>
              </a:rPr>
              <a:t>10</a:t>
            </a:r>
            <a:r>
              <a:rPr lang="ru-RU" sz="939" b="1" dirty="0" smtClean="0">
                <a:solidFill>
                  <a:srgbClr val="820000"/>
                </a:solidFill>
                <a:latin typeface="Arial Narrow" panose="020B0606020202030204" pitchFamily="34" charset="0"/>
              </a:rPr>
              <a:t> </a:t>
            </a:r>
            <a:r>
              <a:rPr lang="ru-RU" sz="939" b="1" dirty="0">
                <a:solidFill>
                  <a:srgbClr val="820000"/>
                </a:solidFill>
                <a:latin typeface="Arial Narrow" panose="020B0606020202030204" pitchFamily="34" charset="0"/>
              </a:rPr>
              <a:t>ТЫС ЧЕЛОВЕК</a:t>
            </a:r>
          </a:p>
        </p:txBody>
      </p: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2664788" y="930594"/>
            <a:ext cx="2980226" cy="3340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ru-RU" sz="12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РЕГИОНЫ ПРИСУТСТВИЯ:</a:t>
            </a:r>
            <a:endParaRPr lang="ru-RU" sz="1200" b="1" spc="100" dirty="0">
              <a:solidFill>
                <a:srgbClr val="04494C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551">
                        <a14:foregroundMark x1="16304" y1="86792" x2="16304" y2="86792"/>
                        <a14:foregroundMark x1="84420" y1="86415" x2="84420" y2="86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5072" y="1341500"/>
            <a:ext cx="1150646" cy="1098344"/>
          </a:xfrm>
          <a:prstGeom prst="rect">
            <a:avLst/>
          </a:prstGeom>
        </p:spPr>
      </p:pic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5132294" y="1386795"/>
            <a:ext cx="190837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ru-RU" sz="1200" b="1" spc="100" dirty="0" smtClean="0">
                <a:solidFill>
                  <a:srgbClr val="820000"/>
                </a:solidFill>
                <a:latin typeface="Arial Narrow" panose="020B0606020202030204" pitchFamily="34" charset="0"/>
              </a:rPr>
              <a:t>РЕСПУБЛИКА КРЫМ</a:t>
            </a:r>
            <a:endParaRPr lang="ru-RU" sz="1200" b="1" spc="1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1575968" y="1335930"/>
            <a:ext cx="2980226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ru-RU" sz="1200" b="1" spc="100" dirty="0" smtClean="0">
                <a:solidFill>
                  <a:srgbClr val="820000"/>
                </a:solidFill>
                <a:latin typeface="Arial Narrow" panose="020B0606020202030204" pitchFamily="34" charset="0"/>
              </a:rPr>
              <a:t>РЕСПУБЛИКА ТАТАРСТАН</a:t>
            </a:r>
            <a:endParaRPr lang="ru-RU" sz="1200" b="1" spc="1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47" y="1317742"/>
            <a:ext cx="994375" cy="1008116"/>
          </a:xfrm>
          <a:prstGeom prst="rect">
            <a:avLst/>
          </a:prstGeom>
        </p:spPr>
      </p:pic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5364612" y="1791185"/>
            <a:ext cx="164685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sz="12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ПРЕДПРИЯТИЙ И </a:t>
            </a:r>
          </a:p>
          <a:p>
            <a:pPr algn="just">
              <a:defRPr/>
            </a:pPr>
            <a:r>
              <a:rPr lang="ru-RU" sz="12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ОРГАНИЗАЦИЙ </a:t>
            </a:r>
            <a:endParaRPr lang="ru-RU" sz="1200" b="1" spc="1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TextBox 1"/>
          <p:cNvSpPr txBox="1">
            <a:spLocks noChangeArrowheads="1"/>
          </p:cNvSpPr>
          <p:nvPr/>
        </p:nvSpPr>
        <p:spPr bwMode="auto">
          <a:xfrm>
            <a:off x="5092939" y="1695624"/>
            <a:ext cx="37789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sz="32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5</a:t>
            </a:r>
            <a:endParaRPr lang="ru-RU" sz="3200" b="1" spc="1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2" name="TextBox 1"/>
          <p:cNvSpPr txBox="1">
            <a:spLocks noChangeArrowheads="1"/>
          </p:cNvSpPr>
          <p:nvPr/>
        </p:nvSpPr>
        <p:spPr bwMode="auto">
          <a:xfrm>
            <a:off x="2051971" y="1627744"/>
            <a:ext cx="164685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sz="12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ПРЕДПРИЯТИЙ И </a:t>
            </a:r>
          </a:p>
          <a:p>
            <a:pPr algn="just">
              <a:defRPr/>
            </a:pPr>
            <a:r>
              <a:rPr lang="ru-RU" sz="12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ОРГАНИЗАЦИЙ: </a:t>
            </a:r>
            <a:endParaRPr lang="ru-RU" sz="1200" b="1" spc="1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3" name="TextBox 1"/>
          <p:cNvSpPr txBox="1">
            <a:spLocks noChangeArrowheads="1"/>
          </p:cNvSpPr>
          <p:nvPr/>
        </p:nvSpPr>
        <p:spPr bwMode="auto">
          <a:xfrm>
            <a:off x="1592769" y="1552882"/>
            <a:ext cx="61259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sz="32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13</a:t>
            </a:r>
            <a:endParaRPr lang="ru-RU" sz="3200" b="1" spc="1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TextBox 1"/>
          <p:cNvSpPr txBox="1">
            <a:spLocks noChangeArrowheads="1"/>
          </p:cNvSpPr>
          <p:nvPr/>
        </p:nvSpPr>
        <p:spPr bwMode="auto">
          <a:xfrm>
            <a:off x="8140607" y="1414649"/>
            <a:ext cx="1873649" cy="4514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ts val="1400"/>
              </a:lnSpc>
              <a:defRPr/>
            </a:pPr>
            <a:r>
              <a:rPr lang="ru-RU" sz="12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МЕЖДУНАРОДНАЯ </a:t>
            </a:r>
          </a:p>
          <a:p>
            <a:pPr algn="just">
              <a:lnSpc>
                <a:spcPts val="1400"/>
              </a:lnSpc>
              <a:defRPr/>
            </a:pPr>
            <a:r>
              <a:rPr lang="ru-RU" sz="12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АКТИВНОСТЬ</a:t>
            </a:r>
            <a:endParaRPr lang="ru-RU" sz="1200" b="1" spc="100" dirty="0">
              <a:solidFill>
                <a:srgbClr val="04494C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TextBox 1"/>
          <p:cNvSpPr txBox="1">
            <a:spLocks noChangeArrowheads="1"/>
          </p:cNvSpPr>
          <p:nvPr/>
        </p:nvSpPr>
        <p:spPr bwMode="auto">
          <a:xfrm>
            <a:off x="8093577" y="1927849"/>
            <a:ext cx="2130202" cy="63094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ts val="1400"/>
              </a:lnSpc>
              <a:defRPr/>
            </a:pPr>
            <a:r>
              <a:rPr lang="ru-RU" sz="109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РАЗВИВАЕМ </a:t>
            </a:r>
          </a:p>
          <a:p>
            <a:pPr algn="just">
              <a:lnSpc>
                <a:spcPts val="1400"/>
              </a:lnSpc>
              <a:defRPr/>
            </a:pPr>
            <a:r>
              <a:rPr lang="ru-RU" sz="109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МЕЖДУНАРОДНЫЕ ОТНОШЕНИЕ</a:t>
            </a:r>
          </a:p>
          <a:p>
            <a:pPr algn="just">
              <a:lnSpc>
                <a:spcPts val="1400"/>
              </a:lnSpc>
              <a:defRPr/>
            </a:pPr>
            <a:r>
              <a:rPr lang="ru-RU" sz="109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 СТРАНАМИ, ТАКИМИ КАК:</a:t>
            </a:r>
          </a:p>
        </p:txBody>
      </p:sp>
      <p:pic>
        <p:nvPicPr>
          <p:cNvPr id="76" name="Рисунок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447" y="1368030"/>
            <a:ext cx="1021018" cy="9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Box 1"/>
          <p:cNvSpPr txBox="1">
            <a:spLocks noChangeArrowheads="1"/>
          </p:cNvSpPr>
          <p:nvPr/>
        </p:nvSpPr>
        <p:spPr bwMode="auto">
          <a:xfrm>
            <a:off x="7397973" y="2518619"/>
            <a:ext cx="1411218" cy="91307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algn="just">
              <a:lnSpc>
                <a:spcPts val="1600"/>
              </a:lnSpc>
              <a:buClr>
                <a:srgbClr val="047A64"/>
              </a:buClr>
              <a:buFont typeface="Wingdings" panose="05000000000000000000" pitchFamily="2" charset="2"/>
              <a:buChar char="§"/>
              <a:defRPr/>
            </a:pPr>
            <a:r>
              <a:rPr lang="ru-RU" sz="109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ВЬЕТНАМ</a:t>
            </a:r>
          </a:p>
          <a:p>
            <a:pPr marL="171450" indent="-171450" algn="just">
              <a:lnSpc>
                <a:spcPts val="1600"/>
              </a:lnSpc>
              <a:buClr>
                <a:srgbClr val="047A64"/>
              </a:buClr>
              <a:buFont typeface="Wingdings" panose="05000000000000000000" pitchFamily="2" charset="2"/>
              <a:buChar char="§"/>
              <a:defRPr/>
            </a:pPr>
            <a:r>
              <a:rPr lang="ru-RU" sz="109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ЕГИПЕТ</a:t>
            </a:r>
          </a:p>
          <a:p>
            <a:pPr marL="171450" indent="-171450" algn="just">
              <a:lnSpc>
                <a:spcPts val="1600"/>
              </a:lnSpc>
              <a:buClr>
                <a:srgbClr val="047A64"/>
              </a:buClr>
              <a:buFont typeface="Wingdings" panose="05000000000000000000" pitchFamily="2" charset="2"/>
              <a:buChar char="§"/>
              <a:defRPr/>
            </a:pPr>
            <a:r>
              <a:rPr lang="ru-RU" sz="109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ТУРКМЕНИСТАН</a:t>
            </a:r>
          </a:p>
          <a:p>
            <a:pPr marL="171450" indent="-171450" algn="just">
              <a:lnSpc>
                <a:spcPts val="1600"/>
              </a:lnSpc>
              <a:buClr>
                <a:srgbClr val="047A64"/>
              </a:buClr>
              <a:buFont typeface="Wingdings" panose="05000000000000000000" pitchFamily="2" charset="2"/>
              <a:buChar char="§"/>
              <a:defRPr/>
            </a:pPr>
            <a:r>
              <a:rPr lang="ru-RU" sz="109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ГЕРМАНИЯ</a:t>
            </a:r>
          </a:p>
        </p:txBody>
      </p:sp>
      <p:sp>
        <p:nvSpPr>
          <p:cNvPr id="78" name="TextBox 1"/>
          <p:cNvSpPr txBox="1">
            <a:spLocks noChangeArrowheads="1"/>
          </p:cNvSpPr>
          <p:nvPr/>
        </p:nvSpPr>
        <p:spPr bwMode="auto">
          <a:xfrm>
            <a:off x="8691060" y="2519119"/>
            <a:ext cx="1265319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algn="just">
              <a:lnSpc>
                <a:spcPts val="1600"/>
              </a:lnSpc>
              <a:buClr>
                <a:srgbClr val="047A64"/>
              </a:buClr>
              <a:buFont typeface="Wingdings" panose="05000000000000000000" pitchFamily="2" charset="2"/>
              <a:buChar char="§"/>
              <a:defRPr/>
            </a:pPr>
            <a:r>
              <a:rPr lang="ru-RU" sz="109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АНГОЛА</a:t>
            </a:r>
          </a:p>
          <a:p>
            <a:pPr marL="171450" indent="-171450" algn="just">
              <a:lnSpc>
                <a:spcPts val="1600"/>
              </a:lnSpc>
              <a:buClr>
                <a:srgbClr val="047A64"/>
              </a:buClr>
              <a:buFont typeface="Wingdings" panose="05000000000000000000" pitchFamily="2" charset="2"/>
              <a:buChar char="§"/>
              <a:defRPr/>
            </a:pPr>
            <a:r>
              <a:rPr lang="ru-RU" sz="109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ТАЙЛАНД</a:t>
            </a:r>
          </a:p>
          <a:p>
            <a:pPr marL="171450" indent="-171450" algn="just">
              <a:lnSpc>
                <a:spcPts val="1600"/>
              </a:lnSpc>
              <a:buClr>
                <a:srgbClr val="047A64"/>
              </a:buClr>
              <a:buFont typeface="Wingdings" panose="05000000000000000000" pitchFamily="2" charset="2"/>
              <a:buChar char="§"/>
              <a:defRPr/>
            </a:pPr>
            <a:r>
              <a:rPr lang="ru-RU" sz="109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КОНГО</a:t>
            </a:r>
            <a:endParaRPr lang="ru-RU" sz="1095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TextBox 36"/>
          <p:cNvSpPr txBox="1">
            <a:spLocks noChangeArrowheads="1"/>
          </p:cNvSpPr>
          <p:nvPr/>
        </p:nvSpPr>
        <p:spPr bwMode="auto">
          <a:xfrm>
            <a:off x="520724" y="2359075"/>
            <a:ext cx="3369861" cy="15286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>
              <a:lnSpc>
                <a:spcPts val="14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АО «ЗЕЛЕНОДОЛЬСКИЙ ЗАВОД ИМЕНИ  А.М.ГОРЬКОГО»</a:t>
            </a:r>
          </a:p>
          <a:p>
            <a:pPr marL="171450" indent="-171450">
              <a:lnSpc>
                <a:spcPts val="14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АО «ЗЕЛЕНОДОЛЬСКОЕ ПРОЕКТНО-КОНСТРУКТОРСКОЕ БЮРО»</a:t>
            </a:r>
          </a:p>
          <a:p>
            <a:pPr marL="171450" indent="-171450">
              <a:lnSpc>
                <a:spcPts val="14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ОАО КАЗАНСКИЙ ЗАВОД «ЭЛЕКТРОПРИБОР»</a:t>
            </a:r>
          </a:p>
          <a:p>
            <a:pPr marL="171450" indent="-171450">
              <a:lnSpc>
                <a:spcPts val="14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ООО «АК БАРС МЕТАЛЛ»</a:t>
            </a:r>
          </a:p>
          <a:p>
            <a:pPr marL="171450" indent="-171450">
              <a:lnSpc>
                <a:spcPts val="14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ООО «АДРИАВИНЧЗЕЛЕНОДОЛЬСК»</a:t>
            </a:r>
          </a:p>
          <a:p>
            <a:pPr>
              <a:lnSpc>
                <a:spcPts val="1400"/>
              </a:lnSpc>
              <a:buClr>
                <a:schemeClr val="accent4">
                  <a:lumMod val="75000"/>
                </a:schemeClr>
              </a:buClr>
              <a:defRPr/>
            </a:pP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    и другие</a:t>
            </a:r>
          </a:p>
          <a:p>
            <a:pPr algn="ctr">
              <a:lnSpc>
                <a:spcPts val="1400"/>
              </a:lnSpc>
              <a:defRPr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TextBox 36"/>
          <p:cNvSpPr txBox="1">
            <a:spLocks noChangeArrowheads="1"/>
          </p:cNvSpPr>
          <p:nvPr/>
        </p:nvSpPr>
        <p:spPr bwMode="auto">
          <a:xfrm>
            <a:off x="4159598" y="2579797"/>
            <a:ext cx="2633662" cy="707876"/>
          </a:xfrm>
          <a:prstGeom prst="rect">
            <a:avLst/>
          </a:prstGeom>
          <a:noFill/>
          <a:ln>
            <a:noFill/>
          </a:ln>
          <a:extLst/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>
              <a:lnSpc>
                <a:spcPts val="16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0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СУДОСТРОИТЕЛЬНЫЙ ЗАВОД «ЗАЛИВ»</a:t>
            </a:r>
          </a:p>
          <a:p>
            <a:pPr marL="171450" indent="-171450">
              <a:lnSpc>
                <a:spcPts val="16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ООО «ЦЕНТР СУДОСТРЕМОНТА «ЮГ</a:t>
            </a:r>
            <a:r>
              <a:rPr lang="ru-RU" sz="10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marL="171450" indent="-171450">
              <a:lnSpc>
                <a:spcPts val="16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ООО «ЭРА «ЮГ</a:t>
            </a:r>
            <a:r>
              <a:rPr lang="ru-RU" sz="10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83" name="TextBox 36"/>
          <p:cNvSpPr txBox="1">
            <a:spLocks noChangeArrowheads="1"/>
          </p:cNvSpPr>
          <p:nvPr/>
        </p:nvSpPr>
        <p:spPr bwMode="auto">
          <a:xfrm>
            <a:off x="5132294" y="2290076"/>
            <a:ext cx="2381187" cy="2524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400"/>
              </a:lnSpc>
              <a:defRPr/>
            </a:pPr>
            <a:r>
              <a:rPr lang="ru-RU" sz="9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ОСНОВНЫЕ ПРЕДПРИЯТИЯ:</a:t>
            </a:r>
            <a:endParaRPr lang="ru-RU" sz="1000" b="1" dirty="0" smtClean="0">
              <a:solidFill>
                <a:srgbClr val="04494C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TextBox 36"/>
          <p:cNvSpPr txBox="1">
            <a:spLocks noChangeArrowheads="1"/>
          </p:cNvSpPr>
          <p:nvPr/>
        </p:nvSpPr>
        <p:spPr bwMode="auto">
          <a:xfrm>
            <a:off x="1688385" y="2108926"/>
            <a:ext cx="2360941" cy="2524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400"/>
              </a:lnSpc>
              <a:defRPr/>
            </a:pPr>
            <a:r>
              <a:rPr lang="ru-RU" sz="9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ОСНОВНЫЕ ПРЕДПРИЯТИЯ:</a:t>
            </a:r>
            <a:endParaRPr lang="ru-RU" sz="1000" b="1" dirty="0" smtClean="0">
              <a:solidFill>
                <a:srgbClr val="04494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4193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65" b="1519"/>
          <a:stretch/>
        </p:blipFill>
        <p:spPr>
          <a:xfrm flipH="1" flipV="1">
            <a:off x="-1585" y="-2"/>
            <a:ext cx="10333034" cy="719931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5166" y="589120"/>
            <a:ext cx="10206284" cy="6610191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22000">
                <a:schemeClr val="bg1">
                  <a:alpha val="78000"/>
                </a:schemeClr>
              </a:gs>
              <a:gs pos="88000">
                <a:schemeClr val="bg1">
                  <a:alpha val="83000"/>
                </a:schemeClr>
              </a:gs>
              <a:gs pos="100000">
                <a:schemeClr val="bg1">
                  <a:alpha val="5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228308" y="3597599"/>
            <a:ext cx="5151261" cy="3546437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13000">
                <a:schemeClr val="bg1">
                  <a:alpha val="78000"/>
                </a:schemeClr>
              </a:gs>
              <a:gs pos="94000">
                <a:schemeClr val="bg1">
                  <a:alpha val="83000"/>
                </a:schemeClr>
              </a:gs>
              <a:gs pos="100000">
                <a:schemeClr val="bg1">
                  <a:alpha val="5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02695" y="2087488"/>
            <a:ext cx="4743108" cy="834423"/>
          </a:xfrm>
          <a:prstGeom prst="rect">
            <a:avLst/>
          </a:prstGeom>
          <a:solidFill>
            <a:srgbClr val="EAFCF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56" y="131315"/>
            <a:ext cx="797763" cy="44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8088" y="119522"/>
            <a:ext cx="592502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spc="225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РЕЗУЛЬТАТЫ РАБОТЫ </a:t>
            </a:r>
          </a:p>
          <a:p>
            <a:pPr>
              <a:defRPr/>
            </a:pPr>
            <a:r>
              <a:rPr lang="ru-RU" sz="14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АО «СУДОСТРОИТЕЛЬНАЯ КОРПОРАЦИЯ «АК БАРС» </a:t>
            </a:r>
            <a:r>
              <a:rPr lang="ru-RU" sz="1400" b="1" spc="225" dirty="0">
                <a:solidFill>
                  <a:srgbClr val="800000"/>
                </a:solidFill>
                <a:latin typeface="Arial Narrow" panose="020B0606020202030204" pitchFamily="34" charset="0"/>
              </a:rPr>
              <a:t>ЗА 2020 ГОД</a:t>
            </a:r>
          </a:p>
          <a:p>
            <a:pPr>
              <a:defRPr/>
            </a:pPr>
            <a:endParaRPr lang="ru-RU" sz="1400" b="1" spc="225" dirty="0">
              <a:solidFill>
                <a:srgbClr val="04494C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ru-RU" sz="1400" spc="4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2462" y="2087488"/>
            <a:ext cx="396898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ОБЩИЙ ОБЪЕМ ПРОИЗВОДСТВА ПО ИТОГАМ РАБОТЫ 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2020</a:t>
            </a:r>
            <a:r>
              <a:rPr lang="ru-RU" sz="12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 ГОДУ  </a:t>
            </a:r>
            <a:r>
              <a:rPr lang="ru-RU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30,4 млрд. рублей</a:t>
            </a:r>
            <a:r>
              <a:rPr lang="ru-RU" b="1" dirty="0" smtClean="0">
                <a:latin typeface="Arial Narrow" panose="020B0606020202030204" pitchFamily="34" charset="0"/>
              </a:rPr>
              <a:t>,</a:t>
            </a:r>
            <a:r>
              <a:rPr lang="ru-RU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темп роста к 2019 году  </a:t>
            </a:r>
            <a:r>
              <a:rPr lang="ru-RU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100%</a:t>
            </a:r>
            <a:endParaRPr lang="ru-RU" b="1" dirty="0">
              <a:solidFill>
                <a:srgbClr val="80000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75194086"/>
              </p:ext>
            </p:extLst>
          </p:nvPr>
        </p:nvGraphicFramePr>
        <p:xfrm>
          <a:off x="-1243506" y="4088764"/>
          <a:ext cx="7992888" cy="429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136012"/>
              </p:ext>
            </p:extLst>
          </p:nvPr>
        </p:nvGraphicFramePr>
        <p:xfrm>
          <a:off x="6585697" y="4688345"/>
          <a:ext cx="3431812" cy="225314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63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60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83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42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860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Narrow" panose="020B0606020202030204" pitchFamily="34" charset="0"/>
                          <a:ea typeface="Times New Roman"/>
                        </a:rPr>
                        <a:t>УДЕЛЬНОЕ  ЗНАЧЕНИЕ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Narrow" panose="020B0606020202030204" pitchFamily="34" charset="0"/>
                          <a:ea typeface="Times New Roman"/>
                        </a:rPr>
                        <a:t>ВЫПУСКАЕМОЙ ПРОДУКЦИИ</a:t>
                      </a:r>
                      <a:r>
                        <a:rPr lang="ru-RU" sz="1000" b="1" dirty="0" smtClean="0">
                          <a:latin typeface="Arial Narrow" panose="020B0606020202030204" pitchFamily="34" charset="0"/>
                          <a:ea typeface="Times New Roman"/>
                        </a:rPr>
                        <a:t>, %</a:t>
                      </a:r>
                      <a:endParaRPr lang="ru-RU" sz="1000" b="1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435" marR="51435" marT="0" marB="0" anchor="ctr">
                    <a:solidFill>
                      <a:srgbClr val="C9FB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1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2019 г</a:t>
                      </a:r>
                      <a:r>
                        <a:rPr lang="ru-RU" sz="1200" b="1" dirty="0">
                          <a:latin typeface="Arial Narrow" panose="020B0606020202030204" pitchFamily="34" charset="0"/>
                        </a:rPr>
                        <a:t>.,%</a:t>
                      </a:r>
                      <a:endParaRPr lang="ru-RU" sz="1200" b="1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435" marR="51435" marT="0" marB="0" anchor="ctr">
                    <a:solidFill>
                      <a:srgbClr val="E7F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2020 г</a:t>
                      </a:r>
                      <a:r>
                        <a:rPr lang="ru-RU" sz="1200" b="1" dirty="0">
                          <a:latin typeface="Arial Narrow" panose="020B0606020202030204" pitchFamily="34" charset="0"/>
                        </a:rPr>
                        <a:t>.,%</a:t>
                      </a:r>
                      <a:endParaRPr lang="ru-RU" sz="1200" b="1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темп роста , %</a:t>
                      </a:r>
                      <a:endParaRPr lang="ru-RU" sz="1100" b="1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435" marR="51435" marT="0" marB="0" anchor="ctr">
                    <a:solidFill>
                      <a:srgbClr val="EAFC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3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ГОСУДАРСТВЕННЫЙ ЗАКАЗЧИК</a:t>
                      </a:r>
                      <a:endParaRPr lang="ru-RU" sz="1100" b="1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rgbClr val="E7F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rgbClr val="EAFC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ГРАЖДАНСКАЯ ПРОДУКЦИЯ</a:t>
                      </a:r>
                      <a:endParaRPr lang="ru-RU" sz="1100" b="1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rgbClr val="E7F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16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rgbClr val="EAFC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702695" y="3040936"/>
            <a:ext cx="4743108" cy="851745"/>
          </a:xfrm>
          <a:prstGeom prst="rect">
            <a:avLst/>
          </a:prstGeom>
          <a:solidFill>
            <a:srgbClr val="EAFCF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650007" y="2087876"/>
            <a:ext cx="4556278" cy="834423"/>
          </a:xfrm>
          <a:prstGeom prst="rect">
            <a:avLst/>
          </a:prstGeom>
          <a:solidFill>
            <a:srgbClr val="EAFCF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558683" y="2174509"/>
            <a:ext cx="158212" cy="190155"/>
          </a:xfrm>
          <a:prstGeom prst="homePlat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Нашивка 18"/>
          <p:cNvSpPr/>
          <p:nvPr/>
        </p:nvSpPr>
        <p:spPr>
          <a:xfrm>
            <a:off x="679292" y="2174509"/>
            <a:ext cx="137134" cy="190154"/>
          </a:xfrm>
          <a:prstGeom prst="chevron">
            <a:avLst>
              <a:gd name="adj" fmla="val 54289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601302" y="3188308"/>
            <a:ext cx="158212" cy="190155"/>
          </a:xfrm>
          <a:prstGeom prst="homePlat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Нашивка 21"/>
          <p:cNvSpPr/>
          <p:nvPr/>
        </p:nvSpPr>
        <p:spPr>
          <a:xfrm>
            <a:off x="721911" y="3188308"/>
            <a:ext cx="137134" cy="190154"/>
          </a:xfrm>
          <a:prstGeom prst="chevron">
            <a:avLst>
              <a:gd name="adj" fmla="val 54289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5578628" y="2221488"/>
            <a:ext cx="158212" cy="190155"/>
          </a:xfrm>
          <a:prstGeom prst="homePlat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Нашивка 23"/>
          <p:cNvSpPr/>
          <p:nvPr/>
        </p:nvSpPr>
        <p:spPr>
          <a:xfrm>
            <a:off x="5699237" y="2221488"/>
            <a:ext cx="137134" cy="190154"/>
          </a:xfrm>
          <a:prstGeom prst="chevron">
            <a:avLst>
              <a:gd name="adj" fmla="val 54289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5081" y="3090581"/>
            <a:ext cx="44986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СРЕДНЕСПИСОЧНАЯ ЧИСЛЕННОСТЬ ПЕРСОНАЛА 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в целом по корпорации за 2020 год 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составляет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10,4 тыс. чел.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 темп роста к 2019 году </a:t>
            </a:r>
            <a:r>
              <a:rPr lang="ru-RU" sz="16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100%</a:t>
            </a:r>
            <a:endParaRPr lang="ru-RU" sz="1600" dirty="0">
              <a:solidFill>
                <a:srgbClr val="8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639" y="2128320"/>
            <a:ext cx="420053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СРЕДНЕМЕСЯЧНАЯ ВЫРАБОТКА НА 1 РАБОТАЮЩЕГО 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в товарном выпуске по итогам 2020 года </a:t>
            </a:r>
            <a:r>
              <a:rPr lang="ru-RU" sz="1400" dirty="0" smtClean="0">
                <a:latin typeface="Arial Narrow" panose="020B0606020202030204" pitchFamily="34" charset="0"/>
              </a:rPr>
              <a:t>составляет</a:t>
            </a:r>
          </a:p>
          <a:p>
            <a:pPr>
              <a:defRPr/>
            </a:pPr>
            <a:r>
              <a:rPr lang="ru-RU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244 тыс. руб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., темп роста к 2019 году </a:t>
            </a:r>
            <a:r>
              <a:rPr lang="ru-RU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103%</a:t>
            </a:r>
            <a:endParaRPr lang="ru-RU" b="1" dirty="0">
              <a:solidFill>
                <a:srgbClr val="80000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0960" y="5182896"/>
            <a:ext cx="16946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ФЕДЕРАЛЬНЫЙ БЮДЖЕТ</a:t>
            </a:r>
            <a:endParaRPr lang="ru-RU" sz="1100" b="1" dirty="0">
              <a:solidFill>
                <a:srgbClr val="04494C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05504" y="6059106"/>
            <a:ext cx="1762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РЕГИОНАЛЬНЫЙ БЮДЖЕТ</a:t>
            </a:r>
            <a:endParaRPr lang="ru-RU" sz="1100" b="1" dirty="0">
              <a:solidFill>
                <a:srgbClr val="04494C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05879" y="6790314"/>
            <a:ext cx="13612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МЕСТНЫЙ БЮДЖЕТ</a:t>
            </a:r>
            <a:endParaRPr lang="ru-RU" sz="1100" b="1" dirty="0">
              <a:solidFill>
                <a:srgbClr val="04494C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8189" y="5169324"/>
            <a:ext cx="1500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СТРАХОВЫЕ ВЗНОСЫ</a:t>
            </a:r>
            <a:endParaRPr lang="ru-RU" sz="1100" b="1" dirty="0">
              <a:solidFill>
                <a:srgbClr val="04494C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98555" y="749026"/>
            <a:ext cx="9307730" cy="1194996"/>
          </a:xfrm>
          <a:prstGeom prst="rect">
            <a:avLst/>
          </a:prstGeom>
          <a:solidFill>
            <a:srgbClr val="CD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67776" y="802102"/>
            <a:ext cx="835129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b="1" dirty="0" smtClean="0">
                <a:latin typeface="Arial Narrow" panose="020B0606020202030204" pitchFamily="34" charset="0"/>
              </a:rPr>
              <a:t>НЕ СМОТРЯ НА ДЕЙСТВУЮЩИЕ МЕЖДУНАРОДНЫЕ САНКЦИИ И ОГРАНИЧЕНИЯ, ОБУСЛОВЛЕННЫЕ ПАНДЕМИЕЙ  КОРОНОВИРУСА,  ПАРАЛИЗОВАВШЕЙ  ЭКОНОМИКУ   ВСЕГО  МИРА</a:t>
            </a:r>
            <a:r>
              <a:rPr lang="ru-RU" sz="14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, </a:t>
            </a:r>
          </a:p>
          <a:p>
            <a:pPr>
              <a:lnSpc>
                <a:spcPts val="2000"/>
              </a:lnSpc>
            </a:pPr>
            <a:r>
              <a:rPr lang="ru-RU" sz="14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В </a:t>
            </a:r>
            <a:r>
              <a:rPr lang="ru-RU" sz="1600" b="1" dirty="0">
                <a:solidFill>
                  <a:srgbClr val="04494C"/>
                </a:solidFill>
                <a:latin typeface="Arial Narrow" panose="020B0606020202030204" pitchFamily="34" charset="0"/>
              </a:rPr>
              <a:t>2020-</a:t>
            </a:r>
            <a:r>
              <a:rPr lang="ru-RU" sz="1400" b="1" dirty="0">
                <a:solidFill>
                  <a:srgbClr val="04494C"/>
                </a:solidFill>
                <a:latin typeface="Arial Narrow" panose="020B0606020202030204" pitchFamily="34" charset="0"/>
              </a:rPr>
              <a:t>М ГОДУ ГРУППА КОМПАНИЙ «АК БАРС» ВЫПОЛНИЛА БЮДЖЕТНЫЕ ПОКАЗАТЕЛИ НА </a:t>
            </a:r>
            <a:r>
              <a:rPr lang="ru-RU" sz="2000" b="1" dirty="0">
                <a:solidFill>
                  <a:srgbClr val="800000"/>
                </a:solidFill>
                <a:latin typeface="Arial Narrow" panose="020B0606020202030204" pitchFamily="34" charset="0"/>
              </a:rPr>
              <a:t>100%</a:t>
            </a:r>
            <a:r>
              <a:rPr lang="ru-RU" sz="1400" b="1" dirty="0">
                <a:solidFill>
                  <a:srgbClr val="800000"/>
                </a:solidFill>
                <a:latin typeface="Arial Narrow" panose="020B0606020202030204" pitchFamily="34" charset="0"/>
              </a:rPr>
              <a:t>, </a:t>
            </a:r>
            <a:r>
              <a:rPr lang="ru-RU" sz="1400" b="1" dirty="0">
                <a:solidFill>
                  <a:srgbClr val="04494C"/>
                </a:solidFill>
                <a:latin typeface="Arial Narrow" panose="020B0606020202030204" pitchFamily="34" charset="0"/>
              </a:rPr>
              <a:t>СОХРАНИВ ШТАТ И УВЕЛИЧИВ ЗАРАБОТНУЮ ПЛАТУ</a:t>
            </a:r>
            <a:r>
              <a:rPr lang="ru-RU" sz="14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650007" y="3040936"/>
            <a:ext cx="4556278" cy="834423"/>
          </a:xfrm>
          <a:prstGeom prst="rect">
            <a:avLst/>
          </a:prstGeom>
          <a:solidFill>
            <a:srgbClr val="EAFCF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886079" y="3062865"/>
            <a:ext cx="420053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ru-RU" sz="12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СРЕДНЕМЕСЯЧНАЯ ЗАРАБОТНАЯ ПЛАТА ПЕРСОНАЛА</a:t>
            </a:r>
          </a:p>
          <a:p>
            <a:pPr>
              <a:lnSpc>
                <a:spcPts val="1800"/>
              </a:lnSpc>
              <a:defRPr/>
            </a:pPr>
            <a:r>
              <a:rPr lang="ru-RU" sz="14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по итогам 2020 года </a:t>
            </a:r>
            <a:r>
              <a:rPr lang="ru-RU" sz="1400" dirty="0" smtClean="0">
                <a:latin typeface="Arial Narrow" panose="020B0606020202030204" pitchFamily="34" charset="0"/>
              </a:rPr>
              <a:t>составляет  </a:t>
            </a:r>
            <a:r>
              <a:rPr lang="ru-RU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41,6 тыс. руб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., </a:t>
            </a:r>
          </a:p>
          <a:p>
            <a:pPr>
              <a:lnSpc>
                <a:spcPts val="1800"/>
              </a:lnSpc>
              <a:defRPr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темп роста к 2019 году </a:t>
            </a:r>
            <a:r>
              <a:rPr lang="ru-RU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105%</a:t>
            </a:r>
            <a:endParaRPr lang="ru-RU" b="1" dirty="0">
              <a:solidFill>
                <a:srgbClr val="80000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Пятиугольник 38"/>
          <p:cNvSpPr/>
          <p:nvPr/>
        </p:nvSpPr>
        <p:spPr>
          <a:xfrm>
            <a:off x="5590812" y="3168975"/>
            <a:ext cx="158212" cy="190155"/>
          </a:xfrm>
          <a:prstGeom prst="homePlat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Нашивка 39"/>
          <p:cNvSpPr/>
          <p:nvPr/>
        </p:nvSpPr>
        <p:spPr>
          <a:xfrm>
            <a:off x="5711421" y="3168975"/>
            <a:ext cx="137134" cy="190154"/>
          </a:xfrm>
          <a:prstGeom prst="chevron">
            <a:avLst>
              <a:gd name="adj" fmla="val 54289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558683" y="737233"/>
            <a:ext cx="550966" cy="1183124"/>
          </a:xfrm>
          <a:prstGeom prst="homePlat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669918" y="3981126"/>
            <a:ext cx="4556278" cy="587011"/>
          </a:xfrm>
          <a:prstGeom prst="rect">
            <a:avLst/>
          </a:prstGeom>
          <a:solidFill>
            <a:srgbClr val="EAFCF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5874731" y="3922710"/>
            <a:ext cx="428538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2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ДОЛЯ СОБСТВЕННЫХ РАБОТ В 2020 ГОДУ СОСТАВЛЯЕТ </a:t>
            </a:r>
            <a:r>
              <a:rPr lang="ru-RU" sz="16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11%,</a:t>
            </a:r>
          </a:p>
          <a:p>
            <a:pPr>
              <a:lnSpc>
                <a:spcPts val="2000"/>
              </a:lnSpc>
            </a:pPr>
            <a:r>
              <a:rPr lang="ru-RU" sz="1400" b="1" dirty="0" smtClean="0">
                <a:latin typeface="Arial Narrow" panose="020B0606020202030204" pitchFamily="34" charset="0"/>
              </a:rPr>
              <a:t>темп роста к 2019  году </a:t>
            </a:r>
            <a:r>
              <a:rPr lang="ru-RU" sz="16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122%</a:t>
            </a:r>
          </a:p>
        </p:txBody>
      </p:sp>
    </p:spTree>
    <p:extLst>
      <p:ext uri="{BB962C8B-B14F-4D97-AF65-F5344CB8AC3E}">
        <p14:creationId xmlns:p14="http://schemas.microsoft.com/office/powerpoint/2010/main" val="5368865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65" b="1519"/>
          <a:stretch/>
        </p:blipFill>
        <p:spPr>
          <a:xfrm flipH="1" flipV="1">
            <a:off x="-1585" y="-2"/>
            <a:ext cx="10333034" cy="719931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838315" y="0"/>
            <a:ext cx="4295962" cy="7199311"/>
          </a:xfrm>
          <a:prstGeom prst="rect">
            <a:avLst/>
          </a:prstGeom>
          <a:solidFill>
            <a:srgbClr val="058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3868" y="683322"/>
            <a:ext cx="5363252" cy="3420390"/>
          </a:xfrm>
          <a:prstGeom prst="rect">
            <a:avLst/>
          </a:prstGeom>
          <a:solidFill>
            <a:srgbClr val="EAFCF5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694" b="4476"/>
          <a:stretch/>
        </p:blipFill>
        <p:spPr>
          <a:xfrm>
            <a:off x="483868" y="3660883"/>
            <a:ext cx="4996317" cy="296351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36"/>
          <a:stretch/>
        </p:blipFill>
        <p:spPr>
          <a:xfrm>
            <a:off x="6141694" y="0"/>
            <a:ext cx="3637441" cy="23387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693" r="2822" b="12521"/>
          <a:stretch/>
        </p:blipFill>
        <p:spPr>
          <a:xfrm>
            <a:off x="6126736" y="2454441"/>
            <a:ext cx="3631372" cy="20399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005" r="2869" b="4359"/>
          <a:stretch/>
        </p:blipFill>
        <p:spPr>
          <a:xfrm>
            <a:off x="6172233" y="4626257"/>
            <a:ext cx="3606902" cy="20308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25865" y="228805"/>
            <a:ext cx="3499676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spc="225" dirty="0">
                <a:solidFill>
                  <a:srgbClr val="800000"/>
                </a:solidFill>
                <a:latin typeface="Arial Narrow" panose="020B0606020202030204" pitchFamily="34" charset="0"/>
              </a:rPr>
              <a:t>ЗНАЧИМЫЕ СОБЫТИЯ </a:t>
            </a:r>
            <a:r>
              <a:rPr lang="ru-RU" sz="1600" b="1" spc="225" dirty="0">
                <a:solidFill>
                  <a:srgbClr val="800000"/>
                </a:solidFill>
                <a:latin typeface="Arial Narrow" panose="020B0606020202030204" pitchFamily="34" charset="0"/>
              </a:rPr>
              <a:t>2020</a:t>
            </a:r>
            <a:r>
              <a:rPr lang="ru-RU" sz="1400" b="1" spc="225" dirty="0">
                <a:solidFill>
                  <a:srgbClr val="800000"/>
                </a:solidFill>
                <a:latin typeface="Arial Narrow" panose="020B0606020202030204" pitchFamily="34" charset="0"/>
              </a:rPr>
              <a:t> ГОДА</a:t>
            </a:r>
          </a:p>
          <a:p>
            <a:pPr>
              <a:defRPr/>
            </a:pPr>
            <a:endParaRPr lang="ru-RU" sz="1400" spc="45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32" y="82346"/>
            <a:ext cx="797763" cy="44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ятиугольник 13"/>
          <p:cNvSpPr/>
          <p:nvPr/>
        </p:nvSpPr>
        <p:spPr>
          <a:xfrm>
            <a:off x="9486205" y="6725677"/>
            <a:ext cx="480524" cy="400712"/>
          </a:xfrm>
          <a:prstGeom prst="homePlat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8061" y="6725677"/>
            <a:ext cx="9382159" cy="4007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ашивка 18"/>
          <p:cNvSpPr/>
          <p:nvPr/>
        </p:nvSpPr>
        <p:spPr>
          <a:xfrm>
            <a:off x="413197" y="6762574"/>
            <a:ext cx="277122" cy="314011"/>
          </a:xfrm>
          <a:prstGeom prst="chevron">
            <a:avLst>
              <a:gd name="adj" fmla="val 542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476" y="6733746"/>
            <a:ext cx="819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КОРАБЛИ ПОДОБНОГО КЛАССА РАНЕЕ НИ В </a:t>
            </a:r>
            <a:r>
              <a:rPr lang="ru-RU" b="1" spc="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СССР</a:t>
            </a:r>
            <a:r>
              <a:rPr lang="ru-RU" sz="1600" b="1" spc="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 НИ В </a:t>
            </a:r>
            <a:r>
              <a:rPr lang="ru-RU" b="1" spc="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</a:t>
            </a:r>
            <a:r>
              <a:rPr lang="ru-RU" sz="1600" b="1" spc="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ОССИИ НЕ СТРОИЛИСЬ.</a:t>
            </a:r>
            <a:endParaRPr lang="ru-RU" sz="1600" b="1" spc="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2597" y="2554901"/>
            <a:ext cx="5016393" cy="972747"/>
          </a:xfrm>
          <a:prstGeom prst="rect">
            <a:avLst/>
          </a:prstGeom>
          <a:solidFill>
            <a:srgbClr val="CD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4F9127F-AB77-44A3-8A14-33EEEFB6C665}"/>
              </a:ext>
            </a:extLst>
          </p:cNvPr>
          <p:cNvSpPr/>
          <p:nvPr/>
        </p:nvSpPr>
        <p:spPr>
          <a:xfrm>
            <a:off x="754032" y="682209"/>
            <a:ext cx="4742111" cy="183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ts val="2000"/>
              </a:lnSpc>
            </a:pP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В мае 2020 года подписан контракт на строительство двух кораблей дальней морской зоны. </a:t>
            </a:r>
            <a:r>
              <a:rPr lang="ru-RU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Головным исполнителем проекта является </a:t>
            </a:r>
            <a:r>
              <a:rPr lang="ru-RU" sz="15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Зеленодольское</a:t>
            </a:r>
            <a:r>
              <a:rPr lang="ru-RU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 ПКБ, соисполнитель - Судостроительный завод </a:t>
            </a:r>
            <a:r>
              <a:rPr lang="ru-RU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«Залив». 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Закладка секций  кораблей состоялась в 20 июля 2020 года с участием </a:t>
            </a:r>
            <a:r>
              <a:rPr lang="ru-RU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Президента Российской Федерации Владимира Владимировича Путина</a:t>
            </a:r>
            <a:r>
              <a:rPr lang="ru-RU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15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4F9127F-AB77-44A3-8A14-33EEEFB6C665}"/>
              </a:ext>
            </a:extLst>
          </p:cNvPr>
          <p:cNvSpPr/>
          <p:nvPr/>
        </p:nvSpPr>
        <p:spPr>
          <a:xfrm>
            <a:off x="735776" y="2589215"/>
            <a:ext cx="4742111" cy="972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ts val="2000"/>
              </a:lnSpc>
            </a:pPr>
            <a:r>
              <a:rPr lang="ru-RU" sz="1300" b="1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В ХОДЕ СТРОИТЕЛЬСТВА ДАННЫХ КОРАБЛЕЙ ПЛАНИРУЕТСЯ ПРИВЛЕЧЬ ПРОИЗВОДСТВЕННЫЕ И КАДРОВЫЕ  МОЩНОСТИ  АО «ЗЕЛЕНОДОЛЬСКИЙ ЗАВОД ИМЕНИ А.М. ГОРЬКОГО». </a:t>
            </a:r>
            <a:endParaRPr lang="ru-RU" sz="1300" b="1" dirty="0">
              <a:solidFill>
                <a:srgbClr val="04494C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385718" y="773969"/>
            <a:ext cx="202787" cy="282477"/>
          </a:xfrm>
          <a:prstGeom prst="homePlat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Нашивка 23"/>
          <p:cNvSpPr/>
          <p:nvPr/>
        </p:nvSpPr>
        <p:spPr>
          <a:xfrm>
            <a:off x="529731" y="773967"/>
            <a:ext cx="175770" cy="282476"/>
          </a:xfrm>
          <a:prstGeom prst="chevron">
            <a:avLst>
              <a:gd name="adj" fmla="val 54289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37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65" b="1519"/>
          <a:stretch/>
        </p:blipFill>
        <p:spPr>
          <a:xfrm flipH="1" flipV="1">
            <a:off x="-1585" y="-2"/>
            <a:ext cx="10333034" cy="719931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63297" y="650058"/>
            <a:ext cx="5710540" cy="3009561"/>
          </a:xfrm>
          <a:prstGeom prst="rect">
            <a:avLst/>
          </a:prstGeom>
          <a:solidFill>
            <a:srgbClr val="EAFCF5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994108" y="0"/>
            <a:ext cx="4140169" cy="7199311"/>
          </a:xfrm>
          <a:prstGeom prst="rect">
            <a:avLst/>
          </a:prstGeom>
          <a:solidFill>
            <a:srgbClr val="058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Пятиугольник 22"/>
          <p:cNvSpPr/>
          <p:nvPr/>
        </p:nvSpPr>
        <p:spPr>
          <a:xfrm>
            <a:off x="341189" y="791346"/>
            <a:ext cx="202787" cy="282477"/>
          </a:xfrm>
          <a:prstGeom prst="homePlat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Нашивка 23"/>
          <p:cNvSpPr/>
          <p:nvPr/>
        </p:nvSpPr>
        <p:spPr>
          <a:xfrm>
            <a:off x="485202" y="791344"/>
            <a:ext cx="175770" cy="282476"/>
          </a:xfrm>
          <a:prstGeom prst="chevron">
            <a:avLst>
              <a:gd name="adj" fmla="val 54289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4F9127F-AB77-44A3-8A14-33EEEFB6C665}"/>
              </a:ext>
            </a:extLst>
          </p:cNvPr>
          <p:cNvSpPr/>
          <p:nvPr/>
        </p:nvSpPr>
        <p:spPr>
          <a:xfrm>
            <a:off x="749608" y="736112"/>
            <a:ext cx="4902834" cy="2417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ts val="2000"/>
              </a:lnSpc>
            </a:pP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В 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максимально короткие сроки завершено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строительство 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пассажирского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судна на сжиженном природном газе  проекта «Чайка». </a:t>
            </a:r>
            <a:r>
              <a:rPr lang="ru-RU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Судно </a:t>
            </a:r>
            <a:r>
              <a:rPr lang="ru-RU" sz="15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спроектированно</a:t>
            </a:r>
            <a:r>
              <a:rPr lang="ru-RU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АО «</a:t>
            </a:r>
            <a:r>
              <a:rPr lang="ru-RU" sz="15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Зеленодольское</a:t>
            </a:r>
            <a:r>
              <a:rPr lang="ru-RU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ПКБ», заложено </a:t>
            </a:r>
            <a:r>
              <a:rPr lang="ru-RU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27 февраля </a:t>
            </a:r>
            <a:r>
              <a:rPr lang="ru-RU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стапелях </a:t>
            </a:r>
            <a:r>
              <a:rPr lang="ru-RU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АО «</a:t>
            </a:r>
            <a:r>
              <a:rPr lang="ru-RU" sz="15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Зеленодольский</a:t>
            </a:r>
            <a:r>
              <a:rPr lang="ru-RU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завод </a:t>
            </a:r>
            <a:r>
              <a:rPr lang="ru-RU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имени </a:t>
            </a:r>
            <a:r>
              <a:rPr lang="ru-RU" sz="15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А.М.Горького</a:t>
            </a:r>
            <a:r>
              <a:rPr lang="ru-RU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спущено на воду 07 августа, 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 августа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состоялась торжественная церемония отправки «Чайки» в первый рейс.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53" y="3689227"/>
            <a:ext cx="4684224" cy="29594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6990" y="4327575"/>
            <a:ext cx="3504268" cy="2321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972" t="24445" r="7240" b="13715"/>
          <a:stretch/>
        </p:blipFill>
        <p:spPr>
          <a:xfrm>
            <a:off x="6177230" y="82346"/>
            <a:ext cx="3540847" cy="1836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907"/>
          <a:stretch/>
        </p:blipFill>
        <p:spPr>
          <a:xfrm>
            <a:off x="6177230" y="2040783"/>
            <a:ext cx="3504268" cy="22179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25865" y="228805"/>
            <a:ext cx="3499676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spc="225" dirty="0">
                <a:solidFill>
                  <a:srgbClr val="800000"/>
                </a:solidFill>
                <a:latin typeface="Arial Narrow" panose="020B0606020202030204" pitchFamily="34" charset="0"/>
              </a:rPr>
              <a:t>ЗНАЧИМЫЕ СОБЫТИЯ </a:t>
            </a:r>
            <a:r>
              <a:rPr lang="ru-RU" sz="1600" b="1" spc="225" dirty="0">
                <a:solidFill>
                  <a:srgbClr val="800000"/>
                </a:solidFill>
                <a:latin typeface="Arial Narrow" panose="020B0606020202030204" pitchFamily="34" charset="0"/>
              </a:rPr>
              <a:t>2020</a:t>
            </a:r>
            <a:r>
              <a:rPr lang="ru-RU" sz="1400" b="1" spc="225" dirty="0">
                <a:solidFill>
                  <a:srgbClr val="800000"/>
                </a:solidFill>
                <a:latin typeface="Arial Narrow" panose="020B0606020202030204" pitchFamily="34" charset="0"/>
              </a:rPr>
              <a:t> ГОДА</a:t>
            </a:r>
          </a:p>
          <a:p>
            <a:pPr>
              <a:defRPr/>
            </a:pPr>
            <a:endParaRPr lang="ru-RU" sz="1400" spc="45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32" y="82346"/>
            <a:ext cx="797763" cy="44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ятиугольник 13"/>
          <p:cNvSpPr/>
          <p:nvPr/>
        </p:nvSpPr>
        <p:spPr>
          <a:xfrm>
            <a:off x="9486205" y="6725677"/>
            <a:ext cx="480524" cy="400712"/>
          </a:xfrm>
          <a:prstGeom prst="homePlat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8061" y="6725677"/>
            <a:ext cx="9382159" cy="4007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ашивка 21"/>
          <p:cNvSpPr/>
          <p:nvPr/>
        </p:nvSpPr>
        <p:spPr>
          <a:xfrm>
            <a:off x="413197" y="6762574"/>
            <a:ext cx="277122" cy="314011"/>
          </a:xfrm>
          <a:prstGeom prst="chevron">
            <a:avLst>
              <a:gd name="adj" fmla="val 542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536" y="6721602"/>
            <a:ext cx="891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ИННОВАЦИОННЫЙ ПРОЕКТ, НЕ ИМЕЮЩИЙ АНАЛОГОВ В РЕЧНОМ ПАССАЖИРСКОМ ФЛОТЕ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ОССИИ</a:t>
            </a:r>
            <a:endParaRPr lang="ru-RU" sz="1600" b="1" spc="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9950" y="2631881"/>
            <a:ext cx="5121527" cy="998240"/>
          </a:xfrm>
          <a:prstGeom prst="rect">
            <a:avLst/>
          </a:prstGeom>
          <a:solidFill>
            <a:srgbClr val="CD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4F9127F-AB77-44A3-8A14-33EEEFB6C665}"/>
              </a:ext>
            </a:extLst>
          </p:cNvPr>
          <p:cNvSpPr/>
          <p:nvPr/>
        </p:nvSpPr>
        <p:spPr>
          <a:xfrm>
            <a:off x="801536" y="2690948"/>
            <a:ext cx="4667784" cy="972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3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ПРОЕКТ БЫЛ  РЕАЛИЗОВАН  ПРИ  ПОДДЕРЖКЕ ПРАВИТЕЛЬСТВА  </a:t>
            </a:r>
            <a:r>
              <a:rPr lang="ru-RU" sz="14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Р</a:t>
            </a:r>
            <a:r>
              <a:rPr lang="ru-RU" sz="13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ОССИЙСКОЙ  </a:t>
            </a:r>
            <a:r>
              <a:rPr lang="ru-RU" sz="14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Ф</a:t>
            </a:r>
            <a:r>
              <a:rPr lang="ru-RU" sz="13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ЕДЕРАЦИИ, РУКОВОДСТВА </a:t>
            </a:r>
            <a:r>
              <a:rPr lang="ru-RU" sz="14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Р</a:t>
            </a:r>
            <a:r>
              <a:rPr lang="ru-RU" sz="13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ЕСПУБЛИКИ </a:t>
            </a:r>
            <a:r>
              <a:rPr lang="ru-RU" sz="14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Т</a:t>
            </a:r>
            <a:r>
              <a:rPr lang="ru-RU" sz="13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АТАРСТАН И  ЛИЧНО </a:t>
            </a:r>
            <a:r>
              <a:rPr lang="ru-RU" sz="14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П</a:t>
            </a:r>
            <a:r>
              <a:rPr lang="ru-RU" sz="13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РЕЗИДЕНТА  </a:t>
            </a:r>
            <a:r>
              <a:rPr lang="ru-RU" sz="14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Р</a:t>
            </a:r>
            <a:r>
              <a:rPr lang="ru-RU" sz="13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УСТАМА  </a:t>
            </a:r>
            <a:r>
              <a:rPr lang="ru-RU" sz="14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М</a:t>
            </a:r>
            <a:r>
              <a:rPr lang="ru-RU" sz="1300" b="1" spc="1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ИННИХАНОВА.</a:t>
            </a:r>
            <a:endParaRPr lang="ru-RU" sz="1300" b="1" spc="100" dirty="0">
              <a:solidFill>
                <a:srgbClr val="04494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868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65" b="1519"/>
          <a:stretch/>
        </p:blipFill>
        <p:spPr>
          <a:xfrm flipH="1" flipV="1">
            <a:off x="-1585" y="-2"/>
            <a:ext cx="10333034" cy="71993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36" y="143108"/>
            <a:ext cx="797763" cy="44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69182" y="668869"/>
            <a:ext cx="3190506" cy="3104261"/>
          </a:xfrm>
          <a:prstGeom prst="rect">
            <a:avLst/>
          </a:prstGeom>
          <a:solidFill>
            <a:srgbClr val="CD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26140" y="177297"/>
            <a:ext cx="43508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ПЛАНИРУЕМЫЕ  МЕРОПРИЯТИЯ НА </a:t>
            </a:r>
            <a:r>
              <a:rPr lang="ru-RU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2021</a:t>
            </a:r>
            <a:r>
              <a:rPr lang="ru-RU" sz="1500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 ГОД</a:t>
            </a:r>
            <a:endParaRPr lang="ru-RU" sz="1500" b="1" spc="100" dirty="0">
              <a:solidFill>
                <a:srgbClr val="80000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ru-RU" sz="1400" spc="4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882037" y="6931312"/>
            <a:ext cx="1066800" cy="246460"/>
          </a:xfrm>
        </p:spPr>
        <p:txBody>
          <a:bodyPr/>
          <a:lstStyle/>
          <a:p>
            <a:fld id="{AF2909C5-CD43-4922-916B-9EF7947A805D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56" name="Пятиугольник 55"/>
          <p:cNvSpPr/>
          <p:nvPr/>
        </p:nvSpPr>
        <p:spPr>
          <a:xfrm>
            <a:off x="9653753" y="3899210"/>
            <a:ext cx="480524" cy="400712"/>
          </a:xfrm>
          <a:prstGeom prst="homePlat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1041" y="3900323"/>
            <a:ext cx="9580996" cy="4007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7023" y="3887688"/>
            <a:ext cx="927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РОСТ  ОБЪЕМОВ ПРОИЗВОДСТВА  ВЫПУСКАЕМОЙ ПРЕДПРИЯТИЯМИ  ПРОДУКЦИИ  В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2021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ГОДУ  К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2020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ГОДУ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154 %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Нашивка 57"/>
          <p:cNvSpPr/>
          <p:nvPr/>
        </p:nvSpPr>
        <p:spPr>
          <a:xfrm>
            <a:off x="394168" y="3937220"/>
            <a:ext cx="277122" cy="314011"/>
          </a:xfrm>
          <a:prstGeom prst="chevron">
            <a:avLst>
              <a:gd name="adj" fmla="val 542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31403" y="668869"/>
            <a:ext cx="3190506" cy="3104261"/>
          </a:xfrm>
          <a:prstGeom prst="rect">
            <a:avLst/>
          </a:prstGeom>
          <a:solidFill>
            <a:srgbClr val="CD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973824" y="647328"/>
            <a:ext cx="3182607" cy="3104261"/>
          </a:xfrm>
          <a:prstGeom prst="rect">
            <a:avLst/>
          </a:prstGeom>
          <a:solidFill>
            <a:srgbClr val="CD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8593" y="801360"/>
            <a:ext cx="3211684" cy="25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ятиугольник 43"/>
          <p:cNvSpPr/>
          <p:nvPr/>
        </p:nvSpPr>
        <p:spPr>
          <a:xfrm>
            <a:off x="258593" y="815941"/>
            <a:ext cx="202787" cy="200073"/>
          </a:xfrm>
          <a:prstGeom prst="homePlat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Нашивка 44"/>
          <p:cNvSpPr/>
          <p:nvPr/>
        </p:nvSpPr>
        <p:spPr>
          <a:xfrm>
            <a:off x="402606" y="815939"/>
            <a:ext cx="175770" cy="200072"/>
          </a:xfrm>
          <a:prstGeom prst="chevron">
            <a:avLst>
              <a:gd name="adj" fmla="val 54289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5159" y="774707"/>
            <a:ext cx="1502334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 spc="3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МАРКЕТИНГ</a:t>
            </a:r>
            <a:endParaRPr lang="ru-RU" sz="1400" spc="300" dirty="0">
              <a:solidFill>
                <a:srgbClr val="04494C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35482" y="813995"/>
            <a:ext cx="3211684" cy="25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ятиугольник 63"/>
          <p:cNvSpPr/>
          <p:nvPr/>
        </p:nvSpPr>
        <p:spPr>
          <a:xfrm>
            <a:off x="3635482" y="828576"/>
            <a:ext cx="202787" cy="200073"/>
          </a:xfrm>
          <a:prstGeom prst="homePlat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Нашивка 64"/>
          <p:cNvSpPr/>
          <p:nvPr/>
        </p:nvSpPr>
        <p:spPr>
          <a:xfrm>
            <a:off x="3779495" y="828574"/>
            <a:ext cx="175770" cy="200072"/>
          </a:xfrm>
          <a:prstGeom prst="chevron">
            <a:avLst>
              <a:gd name="adj" fmla="val 54289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10053" y="785357"/>
            <a:ext cx="1279517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 spc="3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ПРОДАЖИ</a:t>
            </a:r>
            <a:endParaRPr lang="ru-RU" sz="1400" spc="300" dirty="0">
              <a:solidFill>
                <a:srgbClr val="04494C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18882" y="828574"/>
            <a:ext cx="3211684" cy="25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ятиугольник 67"/>
          <p:cNvSpPr/>
          <p:nvPr/>
        </p:nvSpPr>
        <p:spPr>
          <a:xfrm>
            <a:off x="7018882" y="843155"/>
            <a:ext cx="202787" cy="200073"/>
          </a:xfrm>
          <a:prstGeom prst="homePlat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Нашивка 68"/>
          <p:cNvSpPr/>
          <p:nvPr/>
        </p:nvSpPr>
        <p:spPr>
          <a:xfrm>
            <a:off x="7162895" y="843153"/>
            <a:ext cx="175770" cy="200072"/>
          </a:xfrm>
          <a:prstGeom prst="chevron">
            <a:avLst>
              <a:gd name="adj" fmla="val 54289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89737" y="791217"/>
            <a:ext cx="1484702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 spc="300" dirty="0" smtClean="0">
                <a:solidFill>
                  <a:srgbClr val="04494C"/>
                </a:solidFill>
                <a:latin typeface="Arial Narrow" panose="020B0606020202030204" pitchFamily="34" charset="0"/>
              </a:rPr>
              <a:t>СТРАТЕГИЯ</a:t>
            </a:r>
            <a:endParaRPr lang="ru-RU" sz="1400" spc="300" dirty="0">
              <a:solidFill>
                <a:srgbClr val="04494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041" y="1294506"/>
            <a:ext cx="3138507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ts val="19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 Narrow" panose="020B0606020202030204" pitchFamily="34" charset="0"/>
              </a:rPr>
              <a:t>ДИВЕРСИФИКАЦИЯ ПОРТФЕЛЯ ЗАКАЗОВ;</a:t>
            </a:r>
          </a:p>
          <a:p>
            <a:pPr marL="171450" indent="-171450">
              <a:lnSpc>
                <a:spcPts val="19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 Narrow" panose="020B0606020202030204" pitchFamily="34" charset="0"/>
              </a:rPr>
              <a:t>РАСШИРЕНИЕ ГЕОГРАФИИ ПРИСУТСТВИЯ, В Т.Ч. ЭКСПОРТ;</a:t>
            </a:r>
          </a:p>
          <a:p>
            <a:pPr marL="171450" lvl="0" indent="-171450">
              <a:lnSpc>
                <a:spcPts val="19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 Narrow" panose="020B0606020202030204" pitchFamily="34" charset="0"/>
              </a:rPr>
              <a:t>ВЗАИМОДЕЙСТВИЕ И КООПЕРАЦИЯ С ОТЕЧЕСТВЕННЫМИ И ИНОСТРАННЫМИ ПАРТНЁРАМИ (РАЗВИТИЕ СОТРУДНИЧЕСТВА С АРАБСКОЙ РЕСПУБЛИКОЙ ЕГИПЕТ); </a:t>
            </a:r>
          </a:p>
          <a:p>
            <a:pPr marL="171450" lvl="0" indent="-171450">
              <a:lnSpc>
                <a:spcPts val="18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1200" b="1" dirty="0" smtClean="0">
              <a:latin typeface="Arial Narrow" panose="020B0606020202030204" pitchFamily="34" charset="0"/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01179" y="4357879"/>
            <a:ext cx="9679469" cy="1965490"/>
          </a:xfrm>
          <a:prstGeom prst="rect">
            <a:avLst/>
          </a:prstGeom>
          <a:solidFill>
            <a:srgbClr val="EAFCF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3681647" y="1285684"/>
            <a:ext cx="319605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ts val="18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 Narrow" panose="020B0606020202030204" pitchFamily="34" charset="0"/>
              </a:rPr>
              <a:t>УВЕЛИЧЕНИЕ ОБЪЕМОВ РЕАЛИЗАЦИИ ПРОДУКЦИИ;</a:t>
            </a:r>
          </a:p>
          <a:p>
            <a:pPr marL="171450" lvl="0" indent="-171450">
              <a:lnSpc>
                <a:spcPts val="18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 Narrow" panose="020B0606020202030204" pitchFamily="34" charset="0"/>
              </a:rPr>
              <a:t>РАБОТА НА ФЕДЕРАЛЬНОМ УРОВНЕ</a:t>
            </a:r>
            <a:br>
              <a:rPr lang="ru-RU" sz="1200" b="1" dirty="0" smtClean="0">
                <a:latin typeface="Arial Narrow" panose="020B0606020202030204" pitchFamily="34" charset="0"/>
              </a:rPr>
            </a:br>
            <a:r>
              <a:rPr lang="ru-RU" sz="1200" b="1" dirty="0" smtClean="0">
                <a:latin typeface="Arial Narrow" panose="020B0606020202030204" pitchFamily="34" charset="0"/>
              </a:rPr>
              <a:t>В РАМКАХ ПОЛУЧЕНИЯ ЛЬГОТНОГО СУБСИДИРОВАНИЯ ПОТЕНЦИАЛЬНЫХ ЗАКАЗЧИКОВ;</a:t>
            </a:r>
          </a:p>
          <a:p>
            <a:pPr marL="171450" indent="-171450">
              <a:lnSpc>
                <a:spcPts val="18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 Narrow" panose="020B0606020202030204" pitchFamily="34" charset="0"/>
              </a:rPr>
              <a:t>СИСТЕМНАЯ РАБОТА ПО СНИЖЕНИЮ СЕБЕСТОИМОСТИ ВЫПУСКАЕМОЙ ПРОДУКЦИИ;</a:t>
            </a:r>
          </a:p>
          <a:p>
            <a:pPr marL="171450" lvl="0" indent="-171450"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ru-RU" sz="1200" b="1" dirty="0" smtClean="0">
              <a:latin typeface="Arial Narrow" panose="020B0606020202030204" pitchFamily="34" charset="0"/>
            </a:endParaRPr>
          </a:p>
          <a:p>
            <a:r>
              <a:rPr lang="ru-RU" sz="1200" dirty="0" smtClean="0">
                <a:latin typeface="Arial Narrow" panose="020B0606020202030204" pitchFamily="34" charset="0"/>
              </a:rPr>
              <a:t> </a:t>
            </a:r>
          </a:p>
          <a:p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57910" y="1270296"/>
            <a:ext cx="333929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ts val="16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 Narrow" panose="020B0606020202030204" pitchFamily="34" charset="0"/>
              </a:rPr>
              <a:t>НАРАЩИВАНИЕ ДОЛИ СОБСТВЕННОГО ПРОИЗВОДСТВА В КОРАБЛЕСТРОЕНИИ;</a:t>
            </a:r>
          </a:p>
          <a:p>
            <a:pPr marL="171450" lvl="0" indent="-171450">
              <a:lnSpc>
                <a:spcPts val="16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 Narrow" panose="020B0606020202030204" pitchFamily="34" charset="0"/>
              </a:rPr>
              <a:t>ОСВОЕНИЕ НОВЫХ ВИДОВ ПРОДУКЦИИ (ЭЛЕКТРОЩИТОВОЕ ОБОРУДОВАНИЕ, ДОРОЖНЫЕ ОГРАЖДЕНИЯ) И УСЛУГ (ПРОИЗВОДСТВЕННЫЙ АУТСОРСИНГ, ГРУЗОПЕРЕВОЗКИ);</a:t>
            </a:r>
          </a:p>
          <a:p>
            <a:pPr marL="171450" lvl="0" indent="-171450">
              <a:lnSpc>
                <a:spcPts val="16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 Narrow" panose="020B0606020202030204" pitchFamily="34" charset="0"/>
              </a:rPr>
              <a:t>МОДЕРНИЗАЦИЯ ПРОИЗВОДСТВЕННЫХ МОЩНОСТЕЙ В РАМКАХ ПОДГОТОВКИ К ПРОИЗВОДСТВУ КРУПНОТОННАЖНЫХ КОРАБЛЕЙ И СУДОВ </a:t>
            </a:r>
          </a:p>
          <a:p>
            <a:pPr>
              <a:lnSpc>
                <a:spcPts val="1600"/>
              </a:lnSpc>
            </a:pPr>
            <a:r>
              <a:rPr lang="ru-RU" sz="1200" b="1" dirty="0" smtClean="0">
                <a:latin typeface="Arial Narrow" panose="020B0606020202030204" pitchFamily="34" charset="0"/>
              </a:rPr>
              <a:t> </a:t>
            </a:r>
          </a:p>
          <a:p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786" y="4384377"/>
            <a:ext cx="9693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 smtClean="0">
                <a:latin typeface="Arial Narrow" panose="020B0606020202030204" pitchFamily="34" charset="0"/>
              </a:rPr>
              <a:t>       </a:t>
            </a:r>
            <a:r>
              <a:rPr lang="ru-RU" sz="1300" b="1" dirty="0" smtClean="0">
                <a:latin typeface="Arial Narrow" panose="020B0606020202030204" pitchFamily="34" charset="0"/>
              </a:rPr>
              <a:t>ВЫСОКИЙ ТЕМП РОСТА  ОБЪЯСНЯЕТСЯ: 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 Narrow" panose="020B0606020202030204" pitchFamily="34" charset="0"/>
              </a:rPr>
              <a:t>УВЕЛИЧЕНИЕМ ОБЪЕМОВ ПРОИЗВОДСТВА ВНОВЬ СОЗДАННЫХ ПРЕДПРИЯТИЙ: ВЫПОЛНЕНИЕ ЭЛЕКТРОМОНТАЖНЫХ РАБОТ - РОСТ В </a:t>
            </a:r>
            <a:r>
              <a:rPr lang="ru-RU" sz="1400" b="1" dirty="0" smtClean="0">
                <a:latin typeface="Arial Narrow" panose="020B0606020202030204" pitchFamily="34" charset="0"/>
              </a:rPr>
              <a:t>2,7</a:t>
            </a:r>
            <a:r>
              <a:rPr lang="ru-RU" sz="1200" b="1" dirty="0" smtClean="0">
                <a:latin typeface="Arial Narrow" panose="020B0606020202030204" pitchFamily="34" charset="0"/>
              </a:rPr>
              <a:t> РАЗА; ВЫПОЛНЕНИЕ СУДОРЕМОНТНЫХ РАБОТ – РОСТ В </a:t>
            </a:r>
            <a:r>
              <a:rPr lang="ru-RU" sz="1400" b="1" dirty="0" smtClean="0">
                <a:latin typeface="Arial Narrow" panose="020B0606020202030204" pitchFamily="34" charset="0"/>
              </a:rPr>
              <a:t>2</a:t>
            </a:r>
            <a:r>
              <a:rPr lang="ru-RU" sz="1200" b="1" dirty="0" smtClean="0">
                <a:latin typeface="Arial Narrow" panose="020B0606020202030204" pitchFamily="34" charset="0"/>
              </a:rPr>
              <a:t> РАЗА ;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 Narrow" panose="020B0606020202030204" pitchFamily="34" charset="0"/>
              </a:rPr>
              <a:t>НАЧАЛОМ СТРОИТЕЛЬСТВА ПЕРВОЙ ЕДИНИЦЫ СУДНА ДАЛЬНЕЙ МОРСКОЙ ЗОНЫ НА </a:t>
            </a:r>
            <a:r>
              <a:rPr lang="ru-RU" sz="1400" b="1" dirty="0" smtClean="0">
                <a:latin typeface="Arial Narrow" panose="020B0606020202030204" pitchFamily="34" charset="0"/>
              </a:rPr>
              <a:t>ПП </a:t>
            </a:r>
            <a:r>
              <a:rPr lang="ru-RU" sz="1200" b="1" dirty="0" smtClean="0">
                <a:latin typeface="Arial Narrow" panose="020B0606020202030204" pitchFamily="34" charset="0"/>
              </a:rPr>
              <a:t>– РОСТ В </a:t>
            </a:r>
            <a:r>
              <a:rPr lang="ru-RU" sz="1400" b="1" dirty="0" smtClean="0">
                <a:latin typeface="Arial Narrow" panose="020B0606020202030204" pitchFamily="34" charset="0"/>
              </a:rPr>
              <a:t>6</a:t>
            </a:r>
            <a:r>
              <a:rPr lang="ru-RU" sz="1200" b="1" dirty="0" smtClean="0">
                <a:latin typeface="Arial Narrow" panose="020B0606020202030204" pitchFamily="34" charset="0"/>
              </a:rPr>
              <a:t>  РАЗ; 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 Narrow" panose="020B0606020202030204" pitchFamily="34" charset="0"/>
              </a:rPr>
              <a:t>РАЗРАБОТКОЙ   </a:t>
            </a:r>
            <a:r>
              <a:rPr lang="ru-RU" sz="1400" b="1" dirty="0" smtClean="0">
                <a:latin typeface="Arial Narrow" panose="020B0606020202030204" pitchFamily="34" charset="0"/>
              </a:rPr>
              <a:t>РКД</a:t>
            </a:r>
            <a:r>
              <a:rPr lang="ru-RU" sz="1200" b="1" dirty="0" smtClean="0">
                <a:latin typeface="Arial Narrow" panose="020B0606020202030204" pitchFamily="34" charset="0"/>
              </a:rPr>
              <a:t> ПО ПРОЕКТУ СУДОВ ДАЛЬНЕЙ МОРСКОЙ ЗОНЫ </a:t>
            </a:r>
            <a:r>
              <a:rPr lang="ru-RU" sz="1400" b="1" dirty="0" smtClean="0">
                <a:latin typeface="Arial Narrow" panose="020B0606020202030204" pitchFamily="34" charset="0"/>
              </a:rPr>
              <a:t>ЗПКБ - </a:t>
            </a:r>
            <a:r>
              <a:rPr lang="ru-RU" sz="1200" b="1" dirty="0" smtClean="0">
                <a:latin typeface="Arial Narrow" panose="020B0606020202030204" pitchFamily="34" charset="0"/>
              </a:rPr>
              <a:t> РОСТ В </a:t>
            </a:r>
            <a:r>
              <a:rPr lang="ru-RU" sz="1400" b="1" dirty="0" smtClean="0">
                <a:latin typeface="Arial Narrow" panose="020B0606020202030204" pitchFamily="34" charset="0"/>
              </a:rPr>
              <a:t>4,3 </a:t>
            </a:r>
            <a:r>
              <a:rPr lang="ru-RU" sz="1200" b="1" dirty="0" smtClean="0">
                <a:latin typeface="Arial Narrow" panose="020B0606020202030204" pitchFamily="34" charset="0"/>
              </a:rPr>
              <a:t>РАЗА; 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 Narrow" panose="020B0606020202030204" pitchFamily="34" charset="0"/>
              </a:rPr>
              <a:t>ВЫПОЛНЕНИЕМ РАБОТ ПО СТРОИТЕЛЬСТВУ МЕТАЛЛОКОНСТРУКЦИЙ ДЛЯ АМУРСКОГО ГАЗОХИМИЧЕСКОГО КОМПЛЕКСА  (НИПИГАЗ) – </a:t>
            </a:r>
          </a:p>
          <a:p>
            <a:pPr>
              <a:lnSpc>
                <a:spcPts val="1800"/>
              </a:lnSpc>
            </a:pPr>
            <a:r>
              <a:rPr lang="ru-RU" sz="1200" b="1" dirty="0"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latin typeface="Arial Narrow" panose="020B0606020202030204" pitchFamily="34" charset="0"/>
              </a:rPr>
              <a:t>       РОСТ В </a:t>
            </a:r>
            <a:r>
              <a:rPr lang="ru-RU" sz="1400" b="1" dirty="0" smtClean="0">
                <a:latin typeface="Arial Narrow" panose="020B0606020202030204" pitchFamily="34" charset="0"/>
              </a:rPr>
              <a:t>2</a:t>
            </a:r>
            <a:r>
              <a:rPr lang="ru-RU" sz="1200" b="1" dirty="0" smtClean="0">
                <a:latin typeface="Arial Narrow" panose="020B0606020202030204" pitchFamily="34" charset="0"/>
              </a:rPr>
              <a:t> РАЗА;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 Narrow" panose="020B0606020202030204" pitchFamily="34" charset="0"/>
                <a:cs typeface="Times New Roman" pitchFamily="18" charset="0"/>
              </a:rPr>
              <a:t>ПРОДОЛЖЕНИЕ СТРОИТЕЛЬСТВА СЕРИЙНЫХ ЗАКАЗОВ (ТЕМП РОСТА – </a:t>
            </a:r>
            <a:r>
              <a:rPr lang="ru-RU" sz="1400" b="1" dirty="0" smtClean="0">
                <a:latin typeface="Arial Narrow" panose="020B0606020202030204" pitchFamily="34" charset="0"/>
                <a:cs typeface="Times New Roman" pitchFamily="18" charset="0"/>
              </a:rPr>
              <a:t>100 %</a:t>
            </a:r>
            <a:r>
              <a:rPr lang="ru-RU" sz="1200" b="1" dirty="0" smtClean="0">
                <a:latin typeface="Arial Narrow" panose="020B0606020202030204" pitchFamily="34" charset="0"/>
                <a:cs typeface="Times New Roman" pitchFamily="18" charset="0"/>
              </a:rPr>
              <a:t>)</a:t>
            </a:r>
            <a:endParaRPr lang="ru-RU" sz="1200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01041" y="6374333"/>
            <a:ext cx="10030409" cy="791990"/>
          </a:xfrm>
          <a:prstGeom prst="rect">
            <a:avLst/>
          </a:prstGeom>
          <a:solidFill>
            <a:srgbClr val="058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2606" y="6469767"/>
            <a:ext cx="200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ТЕПМ РОСТА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В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2021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Г. К 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2018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Г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859801" y="6463163"/>
            <a:ext cx="3223959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ОБЪЕМЫ ПРОИЗВОДСТВА  -  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131% </a:t>
            </a:r>
          </a:p>
          <a:p>
            <a:pPr>
              <a:lnSpc>
                <a:spcPts val="22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СРЕДНЕСПИСОЧНАЯ ЧИСЛЕННОСТЬ - 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103%</a:t>
            </a:r>
          </a:p>
        </p:txBody>
      </p:sp>
      <p:sp>
        <p:nvSpPr>
          <p:cNvPr id="76" name="Нашивка 75"/>
          <p:cNvSpPr/>
          <p:nvPr/>
        </p:nvSpPr>
        <p:spPr>
          <a:xfrm>
            <a:off x="2506596" y="6505266"/>
            <a:ext cx="353205" cy="572384"/>
          </a:xfrm>
          <a:prstGeom prst="chevron">
            <a:avLst>
              <a:gd name="adj" fmla="val 542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93683" y="6390012"/>
            <a:ext cx="293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СРЕДНЯЯ ЗАРАБОТНАЯ ПЛАТА –  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119 %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93683" y="6656310"/>
            <a:ext cx="381386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СРЕДНЕМЕСЯЧНАЯ ВЫРОАБОТКА </a:t>
            </a:r>
          </a:p>
          <a:p>
            <a:pPr>
              <a:lnSpc>
                <a:spcPts val="14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  1 РАБОТАЮЩЕГО В ТОВАРНОМ ВЫПУСКЕ – 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127% 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469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65" b="1519"/>
          <a:stretch/>
        </p:blipFill>
        <p:spPr>
          <a:xfrm flipH="1" flipV="1">
            <a:off x="-1585" y="-2"/>
            <a:ext cx="10333034" cy="71993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28134" y="291525"/>
            <a:ext cx="900331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967" y="190561"/>
            <a:ext cx="797763" cy="44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19088" y="286979"/>
            <a:ext cx="27142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spc="3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МЫ ПРЕДЛАГАЕМ:</a:t>
            </a:r>
            <a:endParaRPr lang="ru-RU" sz="2000" spc="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6135" y="965672"/>
            <a:ext cx="9494125" cy="1111691"/>
          </a:xfrm>
          <a:prstGeom prst="rect">
            <a:avLst/>
          </a:prstGeom>
          <a:solidFill>
            <a:srgbClr val="EAF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5" name="Пятиугольник 44"/>
          <p:cNvSpPr/>
          <p:nvPr/>
        </p:nvSpPr>
        <p:spPr>
          <a:xfrm>
            <a:off x="339652" y="1230759"/>
            <a:ext cx="195418" cy="286524"/>
          </a:xfrm>
          <a:prstGeom prst="homePlate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Нашивка 48"/>
          <p:cNvSpPr/>
          <p:nvPr/>
        </p:nvSpPr>
        <p:spPr>
          <a:xfrm>
            <a:off x="483668" y="1230760"/>
            <a:ext cx="165288" cy="286523"/>
          </a:xfrm>
          <a:prstGeom prst="chevron">
            <a:avLst>
              <a:gd name="adj" fmla="val 54289"/>
            </a:avLst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TextBox 32"/>
          <p:cNvSpPr txBox="1">
            <a:spLocks noChangeArrowheads="1"/>
          </p:cNvSpPr>
          <p:nvPr/>
        </p:nvSpPr>
        <p:spPr bwMode="auto">
          <a:xfrm>
            <a:off x="841322" y="1112297"/>
            <a:ext cx="8803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b="1" dirty="0" smtClean="0">
                <a:latin typeface="Arial Narrow" panose="020B0606020202030204" pitchFamily="34" charset="0"/>
              </a:rPr>
              <a:t>ПРОВОДИТЬ АКТИВНУЮ РАБОТУ  С РЕГИОНАМИ  </a:t>
            </a:r>
            <a:r>
              <a:rPr lang="ru-RU" b="1" dirty="0" smtClean="0">
                <a:latin typeface="Arial Narrow" panose="020B0606020202030204" pitchFamily="34" charset="0"/>
              </a:rPr>
              <a:t>Р</a:t>
            </a:r>
            <a:r>
              <a:rPr lang="ru-RU" sz="1600" b="1" dirty="0" smtClean="0">
                <a:latin typeface="Arial Narrow" panose="020B0606020202030204" pitchFamily="34" charset="0"/>
              </a:rPr>
              <a:t>ОССИЙСКОЙ  </a:t>
            </a:r>
            <a:r>
              <a:rPr lang="ru-RU" b="1" dirty="0" smtClean="0">
                <a:latin typeface="Arial Narrow" panose="020B0606020202030204" pitchFamily="34" charset="0"/>
              </a:rPr>
              <a:t>Ф</a:t>
            </a:r>
            <a:r>
              <a:rPr lang="ru-RU" sz="1600" b="1" dirty="0" smtClean="0">
                <a:latin typeface="Arial Narrow" panose="020B0606020202030204" pitchFamily="34" charset="0"/>
              </a:rPr>
              <a:t>ЕДЕРАЦИИ  ПО ВОЗМОЖНОМУ СОТРУДНИЧЕСТВУ, ПРОВОДИТЬ  ПРЕЗЕНТАЦИИ ВЫПУСКАЕМОЙ ПРОДУКЦИИ ДЛЯ РЕГИОНОВ </a:t>
            </a:r>
            <a:r>
              <a:rPr lang="ru-RU" b="1" dirty="0" smtClean="0">
                <a:latin typeface="Arial Narrow" panose="020B0606020202030204" pitchFamily="34" charset="0"/>
              </a:rPr>
              <a:t>РФ,</a:t>
            </a: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ПОДПИСЫВАТЬ ПРОТОКОЛЫ  ИЛИ СОГЛАШЕНИЯ О НАМЕРЕНИЯХ; 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96135" y="3673172"/>
            <a:ext cx="9494125" cy="1078612"/>
          </a:xfrm>
          <a:prstGeom prst="rect">
            <a:avLst/>
          </a:prstGeom>
          <a:solidFill>
            <a:srgbClr val="EAF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TextBox 32"/>
          <p:cNvSpPr txBox="1">
            <a:spLocks noChangeArrowheads="1"/>
          </p:cNvSpPr>
          <p:nvPr/>
        </p:nvSpPr>
        <p:spPr bwMode="auto">
          <a:xfrm>
            <a:off x="805439" y="3786974"/>
            <a:ext cx="904080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b="1" dirty="0" smtClean="0">
                <a:latin typeface="Arial Narrow" panose="020B0606020202030204" pitchFamily="34" charset="0"/>
              </a:rPr>
              <a:t>СОДЕЙСТВОВАТЬ В РАБОТЕ  С </a:t>
            </a:r>
            <a:r>
              <a:rPr lang="ru-RU" b="1" dirty="0" smtClean="0">
                <a:latin typeface="Arial Narrow" panose="020B0606020202030204" pitchFamily="34" charset="0"/>
              </a:rPr>
              <a:t>Г</a:t>
            </a:r>
            <a:r>
              <a:rPr lang="ru-RU" sz="1600" b="1" dirty="0" smtClean="0">
                <a:latin typeface="Arial Narrow" panose="020B0606020202030204" pitchFamily="34" charset="0"/>
              </a:rPr>
              <a:t>ОСЗАКАЗЧИКОМ  ПО ФИНАНСИРОВАНИЮ </a:t>
            </a:r>
          </a:p>
          <a:p>
            <a:r>
              <a:rPr lang="ru-RU" sz="1500" b="1" dirty="0" smtClean="0">
                <a:latin typeface="Arial Narrow" panose="020B0606020202030204" pitchFamily="34" charset="0"/>
              </a:rPr>
              <a:t>(С </a:t>
            </a:r>
            <a:r>
              <a:rPr lang="ru-RU" sz="1600" b="1" dirty="0" smtClean="0">
                <a:latin typeface="Arial Narrow" panose="020B0606020202030204" pitchFamily="34" charset="0"/>
              </a:rPr>
              <a:t>2018</a:t>
            </a:r>
            <a:r>
              <a:rPr lang="ru-RU" sz="1500" b="1" dirty="0" smtClean="0">
                <a:latin typeface="Arial Narrow" panose="020B0606020202030204" pitchFamily="34" charset="0"/>
              </a:rPr>
              <a:t> ГОДА ФИНАНСИРОВАНИЕ НЕ СТАБИЛЬНО, ЧТО ПРИВОДИТ К БОЛЬШОМУ КАССОВОМУ РАЗРЫВУ И СРЫВУ СРОКОВ СДАЧИ ЗАКАЗОВ);</a:t>
            </a:r>
            <a:endParaRPr 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352120" y="3784851"/>
            <a:ext cx="195418" cy="286524"/>
          </a:xfrm>
          <a:prstGeom prst="homePlate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Нашивка 40"/>
          <p:cNvSpPr/>
          <p:nvPr/>
        </p:nvSpPr>
        <p:spPr>
          <a:xfrm>
            <a:off x="496136" y="3784852"/>
            <a:ext cx="165288" cy="286523"/>
          </a:xfrm>
          <a:prstGeom prst="chevron">
            <a:avLst>
              <a:gd name="adj" fmla="val 54289"/>
            </a:avLst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11107" y="4944691"/>
            <a:ext cx="9494125" cy="887213"/>
          </a:xfrm>
          <a:prstGeom prst="rect">
            <a:avLst/>
          </a:prstGeom>
          <a:solidFill>
            <a:srgbClr val="EAF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32"/>
          <p:cNvSpPr txBox="1">
            <a:spLocks noChangeArrowheads="1"/>
          </p:cNvSpPr>
          <p:nvPr/>
        </p:nvSpPr>
        <p:spPr bwMode="auto">
          <a:xfrm>
            <a:off x="876307" y="5085137"/>
            <a:ext cx="90408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b="1" dirty="0" smtClean="0">
                <a:latin typeface="Arial Narrow" panose="020B0606020202030204" pitchFamily="34" charset="0"/>
              </a:rPr>
              <a:t>ПРИНИМАТЬ  АКТИВНОЕ  УЧАСТИЕ  В  РЕАЛИЗАЦИИ  НАЦИОНАЛЬНЫХ  ПРОЕКТОВ </a:t>
            </a:r>
          </a:p>
          <a:p>
            <a:r>
              <a:rPr lang="ru-RU" b="1" dirty="0" smtClean="0">
                <a:latin typeface="Arial Narrow" panose="020B0606020202030204" pitchFamily="34" charset="0"/>
              </a:rPr>
              <a:t>Р</a:t>
            </a:r>
            <a:r>
              <a:rPr lang="ru-RU" sz="1600" b="1" dirty="0" smtClean="0">
                <a:latin typeface="Arial Narrow" panose="020B0606020202030204" pitchFamily="34" charset="0"/>
              </a:rPr>
              <a:t>ОССИЙСКОЙ  </a:t>
            </a:r>
            <a:r>
              <a:rPr lang="ru-RU" b="1" dirty="0" smtClean="0">
                <a:latin typeface="Arial Narrow" panose="020B0606020202030204" pitchFamily="34" charset="0"/>
              </a:rPr>
              <a:t>Ф</a:t>
            </a:r>
            <a:r>
              <a:rPr lang="ru-RU" sz="1600" b="1" dirty="0" smtClean="0">
                <a:latin typeface="Arial Narrow" panose="020B0606020202030204" pitchFamily="34" charset="0"/>
              </a:rPr>
              <a:t>ЕДЕРАЦИИ; </a:t>
            </a:r>
          </a:p>
          <a:p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47" name="Пятиугольник 46"/>
          <p:cNvSpPr/>
          <p:nvPr/>
        </p:nvSpPr>
        <p:spPr>
          <a:xfrm>
            <a:off x="339652" y="5160715"/>
            <a:ext cx="195418" cy="286524"/>
          </a:xfrm>
          <a:prstGeom prst="homePlate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Нашивка 47"/>
          <p:cNvSpPr/>
          <p:nvPr/>
        </p:nvSpPr>
        <p:spPr>
          <a:xfrm>
            <a:off x="483668" y="5160716"/>
            <a:ext cx="165288" cy="286523"/>
          </a:xfrm>
          <a:prstGeom prst="chevron">
            <a:avLst>
              <a:gd name="adj" fmla="val 54289"/>
            </a:avLst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11107" y="5952803"/>
            <a:ext cx="9494125" cy="887213"/>
          </a:xfrm>
          <a:prstGeom prst="rect">
            <a:avLst/>
          </a:prstGeom>
          <a:solidFill>
            <a:srgbClr val="EAF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" name="Пятиугольник 50"/>
          <p:cNvSpPr/>
          <p:nvPr/>
        </p:nvSpPr>
        <p:spPr>
          <a:xfrm>
            <a:off x="339652" y="6137733"/>
            <a:ext cx="195418" cy="286524"/>
          </a:xfrm>
          <a:prstGeom prst="homePlate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Нашивка 51"/>
          <p:cNvSpPr/>
          <p:nvPr/>
        </p:nvSpPr>
        <p:spPr>
          <a:xfrm>
            <a:off x="483668" y="6137734"/>
            <a:ext cx="165288" cy="286523"/>
          </a:xfrm>
          <a:prstGeom prst="chevron">
            <a:avLst>
              <a:gd name="adj" fmla="val 54289"/>
            </a:avLst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TextBox 32"/>
          <p:cNvSpPr txBox="1">
            <a:spLocks noChangeArrowheads="1"/>
          </p:cNvSpPr>
          <p:nvPr/>
        </p:nvSpPr>
        <p:spPr bwMode="auto">
          <a:xfrm>
            <a:off x="876307" y="6088632"/>
            <a:ext cx="883742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b="1" dirty="0" smtClean="0">
                <a:latin typeface="Arial Narrow" panose="020B0606020202030204" pitchFamily="34" charset="0"/>
              </a:rPr>
              <a:t>ПОДДЕРЖАТЬ ИНИЦИАТИВУ КОРПОРАЦИИ О СОЗДАНИИ РЕСУРСНОГО ЦЕНТРА ПО СУДОСТРОЕНИЮ</a:t>
            </a: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В Г. </a:t>
            </a:r>
            <a:r>
              <a:rPr lang="ru-RU" b="1" dirty="0" smtClean="0">
                <a:latin typeface="Arial Narrow" panose="020B0606020202030204" pitchFamily="34" charset="0"/>
              </a:rPr>
              <a:t>З</a:t>
            </a:r>
            <a:r>
              <a:rPr lang="ru-RU" sz="1600" b="1" dirty="0" smtClean="0">
                <a:latin typeface="Arial Narrow" panose="020B0606020202030204" pitchFamily="34" charset="0"/>
              </a:rPr>
              <a:t>ЕЛЕНОДОЛЬСКЕ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01000" y="2208102"/>
            <a:ext cx="9494125" cy="1334331"/>
          </a:xfrm>
          <a:prstGeom prst="rect">
            <a:avLst/>
          </a:prstGeom>
          <a:solidFill>
            <a:srgbClr val="EAF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4" name="Пятиугольник 63"/>
          <p:cNvSpPr/>
          <p:nvPr/>
        </p:nvSpPr>
        <p:spPr>
          <a:xfrm>
            <a:off x="329545" y="2345934"/>
            <a:ext cx="195418" cy="286524"/>
          </a:xfrm>
          <a:prstGeom prst="homePlate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Нашивка 64"/>
          <p:cNvSpPr/>
          <p:nvPr/>
        </p:nvSpPr>
        <p:spPr>
          <a:xfrm>
            <a:off x="473561" y="2345935"/>
            <a:ext cx="165288" cy="286523"/>
          </a:xfrm>
          <a:prstGeom prst="chevron">
            <a:avLst>
              <a:gd name="adj" fmla="val 54289"/>
            </a:avLst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TextBox 32"/>
          <p:cNvSpPr txBox="1">
            <a:spLocks noChangeArrowheads="1"/>
          </p:cNvSpPr>
          <p:nvPr/>
        </p:nvSpPr>
        <p:spPr bwMode="auto">
          <a:xfrm>
            <a:off x="841322" y="2282613"/>
            <a:ext cx="883742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2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КООПЕРАЦИЮ С ПРЕДПРИЯТИЯМИ  </a:t>
            </a:r>
            <a:r>
              <a:rPr lang="ru-RU" b="1" dirty="0" smtClean="0">
                <a:latin typeface="Arial Narrow" panose="020B0606020202030204" pitchFamily="34" charset="0"/>
              </a:rPr>
              <a:t>РТ</a:t>
            </a:r>
            <a:r>
              <a:rPr lang="ru-RU" sz="1600" b="1" dirty="0" smtClean="0">
                <a:latin typeface="Arial Narrow" panose="020B0606020202030204" pitchFamily="34" charset="0"/>
              </a:rPr>
              <a:t>  В  РАМКАХ  СОЗДАНИЯ  НОВЫХ  ПРОИЗВОДСТВ, </a:t>
            </a:r>
          </a:p>
          <a:p>
            <a:pPr>
              <a:lnSpc>
                <a:spcPts val="22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С РАЗМЕЩЕНИЕМ  ИХ  НА  ПРОИЗВОДСТВЕННЫХ  ПЛОЩАДКАХ  ПРЕДПРИЯТИЙ  КОРПОРАЦИИ,  </a:t>
            </a:r>
          </a:p>
          <a:p>
            <a:pPr>
              <a:lnSpc>
                <a:spcPts val="22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С ВОЗМОЖНОСТЬЮ ПРИМЕНЕНИЯ НАЛОГОВЫХ  ПРЕФЕРЕНЦИЙ (</a:t>
            </a:r>
            <a:r>
              <a:rPr lang="ru-RU" b="1" dirty="0" smtClean="0">
                <a:latin typeface="Arial Narrow" panose="020B0606020202030204" pitchFamily="34" charset="0"/>
              </a:rPr>
              <a:t>ТОСЭР З</a:t>
            </a:r>
            <a:r>
              <a:rPr lang="ru-RU" sz="1600" b="1" dirty="0" smtClean="0">
                <a:latin typeface="Arial Narrow" panose="020B0606020202030204" pitchFamily="34" charset="0"/>
              </a:rPr>
              <a:t>ЕЛЕНОДОЛЬСК И </a:t>
            </a:r>
          </a:p>
          <a:p>
            <a:pPr>
              <a:lnSpc>
                <a:spcPts val="2200"/>
              </a:lnSpc>
            </a:pPr>
            <a:r>
              <a:rPr lang="ru-RU" b="1" dirty="0" smtClean="0">
                <a:latin typeface="Arial Narrow" panose="020B0606020202030204" pitchFamily="34" charset="0"/>
              </a:rPr>
              <a:t>СЭЗ Р</a:t>
            </a:r>
            <a:r>
              <a:rPr lang="ru-RU" sz="1600" b="1" dirty="0" smtClean="0">
                <a:latin typeface="Arial Narrow" panose="020B0606020202030204" pitchFamily="34" charset="0"/>
              </a:rPr>
              <a:t>ЕСПУБЛИКИ </a:t>
            </a:r>
            <a:r>
              <a:rPr lang="ru-RU" b="1" dirty="0" smtClean="0">
                <a:latin typeface="Arial Narrow" panose="020B0606020202030204" pitchFamily="34" charset="0"/>
              </a:rPr>
              <a:t>К</a:t>
            </a:r>
            <a:r>
              <a:rPr lang="ru-RU" sz="1600" b="1" dirty="0" smtClean="0">
                <a:latin typeface="Arial Narrow" panose="020B0606020202030204" pitchFamily="34" charset="0"/>
              </a:rPr>
              <a:t>РЫМ); 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78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65" t="7985" b="3293"/>
          <a:stretch/>
        </p:blipFill>
        <p:spPr>
          <a:xfrm flipH="1" flipV="1">
            <a:off x="-60191" y="-744"/>
            <a:ext cx="10391640" cy="72008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60191" y="298172"/>
            <a:ext cx="10391640" cy="608380"/>
          </a:xfrm>
          <a:prstGeom prst="rect">
            <a:avLst/>
          </a:prstGeom>
          <a:gradFill>
            <a:gsLst>
              <a:gs pos="0">
                <a:schemeClr val="bg1">
                  <a:alpha val="26000"/>
                </a:schemeClr>
              </a:gs>
              <a:gs pos="14000">
                <a:schemeClr val="bg1"/>
              </a:gs>
              <a:gs pos="7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60191" y="1511424"/>
            <a:ext cx="10391640" cy="2647299"/>
          </a:xfrm>
          <a:prstGeom prst="rect">
            <a:avLst/>
          </a:prstGeom>
          <a:gradFill>
            <a:gsLst>
              <a:gs pos="0">
                <a:schemeClr val="bg1">
                  <a:alpha val="26000"/>
                </a:schemeClr>
              </a:gs>
              <a:gs pos="14000">
                <a:schemeClr val="bg1"/>
              </a:gs>
              <a:gs pos="89000">
                <a:schemeClr val="bg1"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60223" y="5832142"/>
            <a:ext cx="275388" cy="273844"/>
          </a:xfrm>
        </p:spPr>
        <p:txBody>
          <a:bodyPr/>
          <a:lstStyle/>
          <a:p>
            <a:fld id="{EBA7D422-22D6-4A4D-BCC1-FFBE7E513C03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97893" y="6235834"/>
            <a:ext cx="7632848" cy="402648"/>
          </a:xfrm>
          <a:prstGeom prst="rect">
            <a:avLst/>
          </a:prstGeom>
          <a:noFill/>
        </p:spPr>
        <p:txBody>
          <a:bodyPr wrap="square" lIns="68558" tIns="34277" rIns="68558" bIns="34277" rtlCol="0">
            <a:spAutoFit/>
          </a:bodyPr>
          <a:lstStyle/>
          <a:p>
            <a:pPr>
              <a:lnSpc>
                <a:spcPts val="2625"/>
              </a:lnSpc>
            </a:pPr>
            <a:r>
              <a:rPr lang="ru-RU" sz="3600" b="1" spc="450" dirty="0">
                <a:solidFill>
                  <a:srgbClr val="800000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3600" dirty="0">
              <a:solidFill>
                <a:srgbClr val="00525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1349" y="358754"/>
            <a:ext cx="7848872" cy="595008"/>
          </a:xfrm>
          <a:prstGeom prst="rect">
            <a:avLst/>
          </a:prstGeom>
          <a:noFill/>
        </p:spPr>
        <p:txBody>
          <a:bodyPr wrap="square" lIns="68558" tIns="34277" rIns="68558" bIns="34277" rtlCol="0">
            <a:spAutoFit/>
          </a:bodyPr>
          <a:lstStyle/>
          <a:p>
            <a:pPr>
              <a:lnSpc>
                <a:spcPts val="2250"/>
              </a:lnSpc>
            </a:pPr>
            <a:r>
              <a:rPr lang="ru-RU" sz="1500" b="1" spc="500" dirty="0">
                <a:solidFill>
                  <a:srgbClr val="005250"/>
                </a:solidFill>
                <a:latin typeface="Arial Narrow" panose="020B0606020202030204" pitchFamily="34" charset="0"/>
              </a:rPr>
              <a:t>АО «СУДОСТРОИТЕЛЬНАЯ КОРПОРАЦИЯ «АК БАРС» </a:t>
            </a:r>
          </a:p>
          <a:p>
            <a:endParaRPr lang="ru-RU" sz="1500" spc="150" dirty="0">
              <a:solidFill>
                <a:srgbClr val="00525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11" y="208892"/>
            <a:ext cx="1414607" cy="792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229" y="1807300"/>
            <a:ext cx="9146411" cy="370332"/>
          </a:xfrm>
          <a:prstGeom prst="rect">
            <a:avLst/>
          </a:prstGeom>
          <a:noFill/>
        </p:spPr>
        <p:txBody>
          <a:bodyPr wrap="square" lIns="68558" tIns="34277" rIns="68558" bIns="34277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СЕГОДНЯ КОРПОРАЦИЯ ПРОВОДИТ РАБОТУ ПО МОДЕРНИЗАЦИИ ПРЕДПРИЯТИЙ,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7264" y="165765"/>
            <a:ext cx="1493865" cy="87557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79929" y="4549322"/>
            <a:ext cx="10411379" cy="1138566"/>
          </a:xfrm>
          <a:prstGeom prst="rect">
            <a:avLst/>
          </a:prstGeom>
          <a:solidFill>
            <a:srgbClr val="EAF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45765" y="4658681"/>
            <a:ext cx="8784976" cy="946387"/>
          </a:xfrm>
          <a:prstGeom prst="rect">
            <a:avLst/>
          </a:prstGeom>
          <a:noFill/>
        </p:spPr>
        <p:txBody>
          <a:bodyPr wrap="square" lIns="68558" tIns="34277" rIns="68558" bIns="34277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900" b="1" spc="1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РАБОТА КОРПОРПОРАЦИИ НАПРАВЛЕНА </a:t>
            </a:r>
          </a:p>
          <a:p>
            <a:pPr algn="ctr">
              <a:lnSpc>
                <a:spcPct val="150000"/>
              </a:lnSpc>
            </a:pPr>
            <a:r>
              <a:rPr lang="ru-RU" sz="1900" b="1" spc="1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НА СОЗИДАНИЕ, РАЗВИТИЕ И СОЗДАНИЕ НОВЫХ РАБОЧИХ МЕСТ</a:t>
            </a:r>
            <a:endParaRPr lang="ru-RU" sz="1900" b="1" spc="1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229" y="2256328"/>
            <a:ext cx="9146411" cy="736073"/>
          </a:xfrm>
          <a:prstGeom prst="rect">
            <a:avLst/>
          </a:prstGeom>
          <a:noFill/>
        </p:spPr>
        <p:txBody>
          <a:bodyPr wrap="square" lIns="68558" tIns="34277" rIns="68558" bIns="34277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ПРИНЯТА ПРОГРАММА  РАЗВИТИЯ  НА  </a:t>
            </a:r>
            <a:r>
              <a:rPr lang="ru-RU" sz="2200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2020-2027 </a:t>
            </a:r>
            <a:r>
              <a:rPr lang="ru-RU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Г.Г. НА СУММУ </a:t>
            </a:r>
            <a:r>
              <a:rPr lang="ru-RU" sz="2200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9,2</a:t>
            </a:r>
            <a:r>
              <a:rPr lang="ru-RU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 МЛРД.РУБ.</a:t>
            </a:r>
          </a:p>
          <a:p>
            <a:pPr algn="ctr">
              <a:lnSpc>
                <a:spcPts val="2600"/>
              </a:lnSpc>
            </a:pPr>
            <a:r>
              <a:rPr lang="ru-RU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(В Т.Ч. НА </a:t>
            </a:r>
            <a:r>
              <a:rPr lang="ru-RU" sz="2200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2021</a:t>
            </a:r>
            <a:r>
              <a:rPr lang="ru-RU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 ГОД – </a:t>
            </a:r>
            <a:r>
              <a:rPr lang="ru-RU" sz="2200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2,7</a:t>
            </a:r>
            <a:r>
              <a:rPr lang="ru-RU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 МЛРД.РУБ.),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229" y="3010530"/>
            <a:ext cx="9146411" cy="1069497"/>
          </a:xfrm>
          <a:prstGeom prst="rect">
            <a:avLst/>
          </a:prstGeom>
          <a:noFill/>
        </p:spPr>
        <p:txBody>
          <a:bodyPr wrap="square" lIns="68558" tIns="34277" rIns="68558" bIns="34277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ВЕДЕТСЯ АКТИВНАЯ РАБОТА  ПО  НАБОРУ  ЧИСЛЕННОСТИ  ПОД  ОБЪЕМЫ  ПРОИЗВОДСТВА С УВЕЛИЧЕНИЕМ СОБСТВЕННОГО ПРОИЗВОДСТВЕННОГО ПЕРСОНАЛА В </a:t>
            </a:r>
            <a:r>
              <a:rPr lang="ru-RU" sz="2200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2021 </a:t>
            </a:r>
            <a:r>
              <a:rPr lang="ru-RU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ГОДУ НА </a:t>
            </a:r>
            <a:r>
              <a:rPr lang="ru-RU" sz="2200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1 400 </a:t>
            </a:r>
            <a:r>
              <a:rPr lang="ru-RU" b="1" spc="100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15485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Другая 5">
      <a:dk1>
        <a:sysClr val="windowText" lastClr="000000"/>
      </a:dk1>
      <a:lt1>
        <a:srgbClr val="FFFFFF"/>
      </a:lt1>
      <a:dk2>
        <a:srgbClr val="04617B"/>
      </a:dk2>
      <a:lt2>
        <a:srgbClr val="B4ECFC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5">
    <a:dk1>
      <a:sysClr val="windowText" lastClr="000000"/>
    </a:dk1>
    <a:lt1>
      <a:srgbClr val="FFFFFF"/>
    </a:lt1>
    <a:dk2>
      <a:srgbClr val="04617B"/>
    </a:dk2>
    <a:lt2>
      <a:srgbClr val="B4ECFC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17651</TotalTime>
  <Words>949</Words>
  <Application>Microsoft Office PowerPoint</Application>
  <PresentationFormat>Произвольный</PresentationFormat>
  <Paragraphs>171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Wingdings</vt:lpstr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на 2013 год</dc:title>
  <dc:creator>Ризаев Эдуард Маратович</dc:creator>
  <cp:lastModifiedBy>Luiza</cp:lastModifiedBy>
  <cp:revision>1007</cp:revision>
  <cp:lastPrinted>2021-02-03T10:09:45Z</cp:lastPrinted>
  <dcterms:created xsi:type="dcterms:W3CDTF">2012-12-18T11:08:36Z</dcterms:created>
  <dcterms:modified xsi:type="dcterms:W3CDTF">2021-02-05T12:56:21Z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1819758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